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2"/>
  </p:notesMasterIdLst>
  <p:sldIdLst>
    <p:sldId id="422" r:id="rId2"/>
    <p:sldId id="426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6" r:id="rId20"/>
    <p:sldId id="447" r:id="rId21"/>
    <p:sldId id="463" r:id="rId22"/>
    <p:sldId id="462" r:id="rId23"/>
    <p:sldId id="444" r:id="rId24"/>
    <p:sldId id="464" r:id="rId25"/>
    <p:sldId id="465" r:id="rId26"/>
    <p:sldId id="445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24" r:id="rId41"/>
  </p:sldIdLst>
  <p:sldSz cx="9144000" cy="6858000" type="screen4x3"/>
  <p:notesSz cx="6858000" cy="9144000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3300"/>
    <a:srgbClr val="00FF00"/>
    <a:srgbClr val="CC9900"/>
    <a:srgbClr val="009999"/>
    <a:srgbClr val="008080"/>
    <a:srgbClr val="FFCC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7" autoAdjust="0"/>
    <p:restoredTop sz="88819" autoAdjust="0"/>
  </p:normalViewPr>
  <p:slideViewPr>
    <p:cSldViewPr snapToGrid="0">
      <p:cViewPr varScale="1">
        <p:scale>
          <a:sx n="90" d="100"/>
          <a:sy n="90" d="100"/>
        </p:scale>
        <p:origin x="-1090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9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>
                <a:cs typeface="+mn-cs"/>
              </a:defRPr>
            </a:lvl1pPr>
          </a:lstStyle>
          <a:p>
            <a:pPr>
              <a:defRPr/>
            </a:pPr>
            <a:fld id="{C5FFF9D4-6F7E-4E95-BDAF-00943C8AF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A06F25-44DF-41FE-B62D-13B6CA9C3CC7}" type="slidenum">
              <a:rPr lang="en-US" smtClean="0"/>
              <a:pPr>
                <a:defRPr/>
              </a:pPr>
              <a:t>1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92275" y="685800"/>
            <a:ext cx="3568700" cy="2678113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Here</a:t>
            </a:r>
            <a:r>
              <a:rPr lang="fr-FR" dirty="0" smtClean="0"/>
              <a:t> are the </a:t>
            </a:r>
            <a:r>
              <a:rPr lang="fr-FR" dirty="0" err="1" smtClean="0"/>
              <a:t>existing</a:t>
            </a:r>
            <a:r>
              <a:rPr lang="fr-FR" dirty="0" smtClean="0"/>
              <a:t> </a:t>
            </a:r>
            <a:r>
              <a:rPr lang="fr-FR" dirty="0" err="1" smtClean="0"/>
              <a:t>DimensionConstrainsts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DiameterDimConstraint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EllipseRadiusDimConstraint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OffsetDimConstraint</a:t>
            </a:r>
            <a:r>
              <a:rPr lang="en-US" dirty="0" smtClean="0"/>
              <a:t> Inventor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OffsetSplineDimConstraint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RadiusDimConstraint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TangentDistanceDimConstraint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ThreePointAngleDimConstraint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TwoLineAngleDimConstraint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TwoPointDistanceDimConstraint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 Use: Creates a new part, adds a new sketch and create some entities with constraints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Public Sub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CreateSketch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'Create new part document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PartDocument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InvApplication.Documents.Add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InvApplication.FileManager.GetTemplateFile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True)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oPlanarEntity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WorkPlane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oPlanarEntity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oPartDoc.ComponentDefinition.WorkPlanes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("XY Plane")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'Create new sketch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PlanarSketch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oPartDoc.ComponentDefinition.Sketches.Add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oPlanarEntity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'Create some sketch entities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SketchLine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oSketch.SketchLines.AddByTwoPoints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(oTG.CreatePoint2d(15, 5), oTG.CreatePoint2d(15, 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oSketch.SketchLines.AddByTwoPoints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oLine.EndSketchPoint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oTG.CreatePoint2d(0, 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oSketch.SketchLines.AddByTwoPoints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oLine.EndSketchPoint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oTG.CreatePoint2d(0, 10))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oSketch.SketchLines.AddByTwoPoints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oLine.EndSketchPoint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oTG.CreatePoint2d(10, 10))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oArc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SketchArc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oArc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oSketch.SketchArcs.AddByCenterStartEndPoint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(oTG.CreatePoint2d(10, 5),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(1).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StartSketchPoint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oLine.EndSketchPoint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'Create some constraints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oRadiusConstraint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RadiusDimConstraint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oRadiusConstraint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oSketch.DimensionConstraints.AddRadius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oArc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oTG.CreatePoint2d(15, 10))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oGeoConstraint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VerticalConstraint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oGeoConstraint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oSketch.GeometricConstraints.AddVertical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(3), True)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'Fit the view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InvApplication.ActiveView.Fit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End Sub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F982D5-82CA-48AE-9A63-27929C1096EC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 Use: Demonstrate how to select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ProfilePaths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inside a Profile object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Public Sub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CreateExtrusionFromModifiedProfile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PartDocument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InvApplication.Documents.Add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InvApplication.FileManager.GetTemplateFile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True)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oPlanarEntity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WorkPlane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oPlanarEntity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oPartDoc.ComponentDefinition.WorkPlanes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("XY Plane")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'Create new sketch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PlanarSketch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oPartDoc.ComponentDefinition.Sketches.Add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oPlanarEntity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'Create Sketch entities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oSketch.SketchLines.AddAsTwoPointRectangle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(oTG.CreatePoint2d(0, 0), oTG.CreatePoint2d(10, 10))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oCenter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SketchPoint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oCenter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(oTG.CreatePoint2d(5, 5))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oSketch.SketchLines.AddByTwoPoints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(1).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StartSketchPoint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oCenter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oSketch.SketchLines.AddByTwoPoints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oCenter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(3).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StartSketchPoint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oSketch.SketchLines.AddByTwoPoints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(1).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EndSketchPoint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oCenter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oSketch.SketchLines.AddByTwoPoints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oCenter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(3).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EndSketchPoint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'Create Profile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Profile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oSketch.Profiles.AddForSolid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'Delete some Paths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oProfilePath1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ProfilePath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oProfilePath2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ProfilePath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oProfilePath1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oProfile.Item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oProfilePath2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oProfile.Item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(3)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oProfilePath1.Delete()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oProfilePath2.Delete()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'Create Extrusion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oExtrudeFeatures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ExtrudeFeatures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oExtrudeFeatures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oPartDoc.ComponentDefinition.Features.ExtrudeFeatures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oExtrude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ExtrudeFeature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oExtrude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oExtrudeFeatures.AddByDistanceExtent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1,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PartFeatureExtentDirectionEnum.kPositiveExtentDirection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PartFeatureOperationEnum.kJoinOperation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InvApplication.ActiveView.Fit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End Sub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 Use: Access Extrusion and update its length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Public Sub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UpdateExtrusion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PartDocument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InvApplication.ActiveDocument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oExtrudeFeatures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ExtrudeFeatures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oExtrudeFeatures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oPartDoc.ComponentDefinition.Features.ExtrudeFeatures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oExtrude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ExtrudeFeature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oExtrude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oExtrudeFeatures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oDistance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ModelParameter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oDistance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oExtrude.Extent.Distance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oDistance.Value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5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oPartDoc.Update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InvApplication.ActiveView.Fit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End Sub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 Use: Various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SweepFeatures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creation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Public Sub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SweepFeature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PartDocument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InvApplication.Documents.Add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InvApplication.FileManager.GetTemplateFile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True)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Set a reference to the component definition.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oPartDoc.ComponentDefinition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Set a reference to the transient geometry object.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some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that will be used for the 3D sketch.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(4)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WorkPoint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(0)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oCompDef.WorkPoints.AddFixed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0, 0))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oCompDef.WorkPoints.AddFixed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(3, 0, 0))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(2)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oCompDef.WorkPoints.AddFixed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(3, 2, 0))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(3)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oCompDef.WorkPoints.AddFixed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(3, 2, 2))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(4)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oCompDef.WorkPoints.AddFixed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(6, 2, 2))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a new 3D Sketch.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oSketch3d As Sketch3D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oSketch3d = oPartDoc.ComponentDefinition.Sketches3D.Add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Draw 3D lines. The first line is drawn between two of the work points.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SketchLine3D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oSketch3d.SketchLines3D.AddByTwoPoints(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(0),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(1), True, 1)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This second and subsequent lines are drawn between a 3D sketch point and a work point.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The work point is obtained from the previous line. Because the two lines will share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this 3D sketch point, Inventor will treat them as connected lines when creating any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paths.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oSketch3d.SketchLines3D.AddByTwoPoints(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oLine.EndPoint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(2), True, 1)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oSketch3d.SketchLines3D.AddByTwoPoints(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oLine.EndPoint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(3), True, 0.75)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oSketch3d.SketchLines3D.AddByTwoPoints(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oLine.EndPoint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(4), True, 1)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a 2D sketch.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PlanarSketch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oCompDef.Sketches.Add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oCompDef.WorkPlanes.Item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(2))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Determine the model origin relative to the sketch space.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oOrigin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Point2d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oOrigin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oSketch.ModelToSketchSpace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0, 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two lines.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oNewPoint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Point2d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oNewPoint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oTG.CreatePoint2d(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oOrigin.X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oOrigin.Y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- 4)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oSketchLine1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SketchLine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oSketchLine1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oSketch.SketchLines.AddByTwoPoints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oOrigin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oNewPoint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oNewPoint.X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oNewPoint.X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+ 3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oSketchLine2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SketchLine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oSketchLine2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oSketch.SketchLines.AddByTwoPoints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(oSketchLine1.EndSketchPoint,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oNewPoint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a fillet between the two lines.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oSketch.SketchArcs.AddByFillet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(oSketchLine1, oSketchLine2, 1, oSketchLine1.StartSketchPoint.Geometry, oSketchLine2.EndSketchPoint.Geometry)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Get the end of the 2d sketch in model space.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oModelPoint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Point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oModelPoint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oSketch.SketchToModelSpace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(oSketchLine2.EndSketchPoint.Geometry)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a work plane at the end of the 2D sketch.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WorkPlane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oCompDef.WorkPlanes.AddByNormalToCurve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(oSketchLine2, oSketchLine2.EndSketchPoint)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a path. Because the 3D and 2D sketches physically connect the path will include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both of them.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Path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oCompDef.Features.SweepFeatures.CreatePath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(oSketchLine2)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a sketch containing a circle.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oCompDef.Sketches.Add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oOrigin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oSketch.ModelToSketchSpace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0, 0))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oSketch.SketchCircles.AddByCenterRadius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oSketch.ModelToSketchSpace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oModelPoint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), 0.375)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a profile.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Profile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oSketch.Profiles.AddForSolid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the sweep feature.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oSweep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SweepFeature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oSweep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oCompDef.Features.SweepFeatures.AddUsingPath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PartFeatureOperationEnum.kJoinOperation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End Sub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Public Sub SweepFeature2()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PartDocument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InvApplication.Documents.Add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InvApplication.FileManager.GetTemplateFile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True)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oPartDoc.ComponentDefinition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WorkPoint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(0)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oCompDef.WorkPoints.AddFixed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0, 0))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oCompDef.WorkPoints.AddFixed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(10, 0, 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oSketch3d As Sketch3D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oSketch3d = oPartDoc.ComponentDefinition.Sketches3D.Add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SketchLine3D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oSketch3d.SketchLines3D.AddByTwoPoints(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(0),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(1), True, 1)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ObjectCollection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InvApplication.TransientObjects.CreateObjectCollection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0, 2))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(2, 0, 1))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(4, 0, 3))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(6, 0, 2))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(8, 0, 1))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(10, 0, 0.5))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SketchSpline3D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oSketch3d.SketchSplines3D.Add(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Path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oCompDef.Features.SweepFeatures.CreatePath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oGuideRail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Path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oGuideRail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oCompDef.Features.SweepFeatures.CreatePath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PlanarSketch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oCompDef.Sketches.Add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oCompDef.WorkPlanes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("YZ Plane"))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oSketch.SketchCircles.AddByCenterRadius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oSketch.ModelToSketchSpace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(1).Point), 0.375)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oSketch.SketchLines.AddAsTwoPointRectangle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oSketch.ModelToSketchSpace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-0.5, -0.5)),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        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oSketch.ModelToSketchSpace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0.5, 0.5)))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a profile.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Profile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oSketch.Profiles.AddForSolid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the sweep feature.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oSweep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SweepFeature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oSweep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oCompDef.Features.SweepFeatures.AddUsingPathAndGuideRail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oGuideRail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PartFeatureOperationEnum.kJoinOperation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End Sub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Public Sub SweepFeature3()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PartDocument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InvApplication.Documents.Add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InvApplication.FileManager.GetTemplateFile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True)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oPartDoc.ComponentDefinition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WorkPoint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(0)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oCompDef.WorkPoints.AddFixed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0, 0))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oCompDef.WorkPoints.AddFixed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(10, 0, 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oSketch3d As Sketch3D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oSketch3d = oPartDoc.ComponentDefinition.Sketches3D.Add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SketchLine3D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oSketch3d.SketchLines3D.AddByTwoPoints(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(0),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oWPs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(1), True, 1)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ObjectCollection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InvApplication.TransientObjects.CreateObjectCollection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0, 1))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(2, 1, 0))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(4, 0, -1))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(6, -1, 0))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(8, 0, 1))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(10, 1, 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SketchSpline3D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oSketch3d.SketchSplines3D.Add(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Path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oCompDef.Features.SweepFeatures.CreatePath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oGuideRail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Path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oGuideRail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oCompDef.Features.SweepFeatures.CreatePath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PlanarSketch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oCompDef.Sketches.Add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oCompDef.WorkPlanes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("YZ Plane"))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oSketch.SketchLines.AddAsTwoPointRectangle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oSketch.ModelToSketchSpace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-0.5, -0.5)),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        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oSketch.ModelToSketchSpace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0.5, 0.5)))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a profile.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Profile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oSketch.Profiles.AddForSolid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the sweep feature.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oSweep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SweepFeature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oSweep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oCompDef.Features.SweepFeatures.AddUsingPathAndGuideRail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oGuideRail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PartFeatureOperationEnum.kJoinOperation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End Sub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Public Sub SweepFeature4()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PartDocument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InvApplication.Documents.Add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InvApplication.FileManager.GetTemplateFile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DocumentTypeEnum.kPartDocumentObject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True)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oPartDoc.ComponentDefinition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InvApplication.TransientGeometry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oSketch3d As Sketch3D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oSketch3d = oPartDoc.ComponentDefinition.Sketches3D.Add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ObjectCollection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InvApplication.TransientObjects.CreateObjectCollection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0, 0))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(2, 0, 0))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(4, 0, 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SketchSpline3D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oSketch3d.SketchSplines3D.Add(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oFitPoints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ObjectCollection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InvApplication.TransientObjects.CreateObjectCollection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oSpline.FitPoint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oSpline.FitPoint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(2))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oTwistPoints.Add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oSpline.FitPoint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(3))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oTwistVectors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ObjectCollection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oTwistVectors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InvApplication.TransientObjects.CreateObjectCollection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oTwistVectors.Add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oTG.CreateUnitVector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0, 1))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oTwistVectors.Add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oTG.CreateUnitVector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-1, 0))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oTwistVectors.Add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oTG.CreateUnitVector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1, 0))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Path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oCompDef.Features.SweepFeatures.CreatePath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oSpline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PlanarSketch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oCompDef.Sketches.Add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oCompDef.WorkPlanes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("YZ Plane"))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oSketch.SketchLines.AddAsTwoPointRectangle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oSketch.ModelToSketchSpace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-0.5, -0.5)), _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                                        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oSketch.ModelToSketchSpace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oTG.CreatePoint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(0, 0.5, 0.5)))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a profile.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Profile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oSketch.Profiles.AddForSolid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 Create the sweep feature.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oSweep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SweepFeature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oSweep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oCompDef.Features.SweepFeatures.AddUsingPathAndSectionTwists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oProfile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PartFeatureOperationEnum.kJoinOperation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oTwistPoints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oTwistVectors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End Sub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2DF068-6846-494D-B99E-45C3C61662A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 Use: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WorkFeatures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Creation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Public Sub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CreateWorkFeatures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InvApplication.ActiveDocument.ComponentDefinition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oPlane1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WorkPlane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oPlane1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oPartDef.WorkPlanes.AddByPlaneAndOffset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oPartDef.WorkPlanes.Item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(1), 4)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oAxis1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WorkAxis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oAxis1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oPartDef.WorkAxes.AddByTwoPlanes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(oPlane1,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oPartDef.WorkPlanes.Item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(2))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oPlane2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WorkPlane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oPlane2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oPartDef.WorkPlanes.AddByLinePlaneAndAngle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(oAxis1, oPlane1, 3.14159 / 4)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End Sub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 Use: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WorkFeatures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Definition change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'/////////////////////////////////////////////////////////////////////////////////////////////////////////////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Public Sub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ChgWorkFeatureDef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PartComponentDefinition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InvApplication.ActiveDocument.ComponentDefinition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Dim oPlane2 As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WorkPlane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oPlane2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oPartDef.WorkPlanes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(5)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'Change the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WorkPlane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Definition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    Call oPlane2.SetByTwoLines(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oPartDef.WorkAxes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(1),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oPartDef.WorkAxes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(4))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End Sub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FFF9D4-6F7E-4E95-BDAF-00943C8AFFC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F0DD30-8396-40BD-87E4-6113D6331ADC}" type="slidenum">
              <a:rPr lang="en-US" smtClean="0"/>
              <a:pPr>
                <a:defRPr/>
              </a:pPr>
              <a:t>40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000" smtClean="0">
                <a:cs typeface="Arial" charset="0"/>
              </a:rPr>
              <a:t>Thank you! </a:t>
            </a:r>
          </a:p>
          <a:p>
            <a:pPr eaLnBrk="1" hangingPunct="1"/>
            <a:endParaRPr lang="en-US" sz="1000" smtClean="0">
              <a:cs typeface="Arial" charset="0"/>
            </a:endParaRPr>
          </a:p>
          <a:p>
            <a:pPr eaLnBrk="1" hangingPunct="1"/>
            <a:r>
              <a:rPr lang="en-US" sz="1000" smtClean="0">
                <a:cs typeface="Arial" charset="0"/>
              </a:rPr>
              <a:t>Questions?</a:t>
            </a:r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68404F-DBB4-458E-9533-C9EFA7DC1E3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LOGO_1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0"/>
            <a:ext cx="29718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72000" y="6672263"/>
            <a:ext cx="3048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eaLnBrk="0" hangingPunct="0">
              <a:defRPr/>
            </a:pPr>
            <a:fld id="{798FBCD8-8831-4675-8A55-30D0D590633E}" type="slidenum">
              <a:rPr lang="en-US" sz="600" u="none">
                <a:solidFill>
                  <a:srgbClr val="969696"/>
                </a:solidFill>
                <a:cs typeface="+mn-cs"/>
              </a:rPr>
              <a:pPr eaLnBrk="0" hangingPunct="0">
                <a:defRPr/>
              </a:pPr>
              <a:t>‹#›</a:t>
            </a:fld>
            <a:endParaRPr lang="en-US" sz="600" u="none">
              <a:solidFill>
                <a:srgbClr val="969696"/>
              </a:solidFill>
              <a:cs typeface="+mn-cs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319088" y="6672263"/>
            <a:ext cx="3656012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eaLnBrk="0" hangingPunct="0">
              <a:defRPr/>
            </a:pPr>
            <a:r>
              <a:rPr lang="en-US" sz="800" u="none" dirty="0">
                <a:solidFill>
                  <a:srgbClr val="969696"/>
                </a:solidFill>
                <a:cs typeface="+mn-cs"/>
              </a:rPr>
              <a:t>Autodesk Confidential Information </a:t>
            </a:r>
            <a:r>
              <a:rPr lang="en-US" sz="800" u="none" dirty="0" smtClean="0">
                <a:solidFill>
                  <a:srgbClr val="969696"/>
                </a:solidFill>
                <a:cs typeface="+mn-cs"/>
              </a:rPr>
              <a:t>June 2008</a:t>
            </a:r>
            <a:endParaRPr lang="en-US" sz="800" u="none" dirty="0">
              <a:solidFill>
                <a:srgbClr val="969696"/>
              </a:solidFill>
              <a:cs typeface="+mn-cs"/>
            </a:endParaRPr>
          </a:p>
        </p:txBody>
      </p:sp>
      <p:sp>
        <p:nvSpPr>
          <p:cNvPr id="211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9088" y="3016250"/>
            <a:ext cx="4862512" cy="132715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9088" y="4495800"/>
            <a:ext cx="4862512" cy="838200"/>
          </a:xfrm>
        </p:spPr>
        <p:txBody>
          <a:bodyPr/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7463" y="136525"/>
            <a:ext cx="2014537" cy="63992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9088" y="136525"/>
            <a:ext cx="5895975" cy="63992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8" y="136525"/>
            <a:ext cx="80629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19088" y="1416050"/>
            <a:ext cx="3954462" cy="5119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5950" y="1416050"/>
            <a:ext cx="3956050" cy="5119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8" y="136525"/>
            <a:ext cx="80629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19088" y="1416050"/>
            <a:ext cx="8062912" cy="5119688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416050"/>
            <a:ext cx="3954462" cy="511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5950" y="1416050"/>
            <a:ext cx="3956050" cy="511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416050"/>
            <a:ext cx="8062912" cy="511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19088" y="136525"/>
            <a:ext cx="80629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6148" name="Picture 4" descr="PPT_LOGO_4b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550275" y="0"/>
            <a:ext cx="5937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4572000" y="6672263"/>
            <a:ext cx="3048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eaLnBrk="0" hangingPunct="0">
              <a:defRPr/>
            </a:pPr>
            <a:fld id="{FAC1506D-72DB-4C16-9B2E-996AADB9B523}" type="slidenum">
              <a:rPr lang="en-US" sz="600" u="none">
                <a:solidFill>
                  <a:srgbClr val="969696"/>
                </a:solidFill>
                <a:cs typeface="+mn-cs"/>
              </a:rPr>
              <a:pPr eaLnBrk="0" hangingPunct="0">
                <a:defRPr/>
              </a:pPr>
              <a:t>‹#›</a:t>
            </a:fld>
            <a:endParaRPr lang="en-US" sz="600" u="none">
              <a:solidFill>
                <a:srgbClr val="969696"/>
              </a:solidFill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 userDrawn="1"/>
        </p:nvSpPr>
        <p:spPr bwMode="auto">
          <a:xfrm>
            <a:off x="319088" y="6672263"/>
            <a:ext cx="3656012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eaLnBrk="0" hangingPunct="0">
              <a:defRPr/>
            </a:pPr>
            <a:r>
              <a:rPr lang="en-US" sz="800" b="1" u="none" dirty="0">
                <a:solidFill>
                  <a:srgbClr val="969696"/>
                </a:solidFill>
                <a:cs typeface="+mn-cs"/>
              </a:rPr>
              <a:t>Autodesk Confidential Information </a:t>
            </a:r>
            <a:r>
              <a:rPr lang="en-US" sz="800" b="1" u="none" dirty="0" smtClean="0">
                <a:solidFill>
                  <a:srgbClr val="969696"/>
                </a:solidFill>
                <a:cs typeface="+mn-cs"/>
              </a:rPr>
              <a:t>January 2010</a:t>
            </a:r>
            <a:endParaRPr lang="en-US" sz="800" b="1" u="none" dirty="0">
              <a:solidFill>
                <a:srgbClr val="969696"/>
              </a:solidFill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4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15000"/>
        </a:spcBef>
        <a:spcAft>
          <a:spcPct val="15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284163" indent="-169863" algn="l" rtl="0" eaLnBrk="0" fontAlgn="base" hangingPunct="0">
        <a:spcBef>
          <a:spcPct val="15000"/>
        </a:spcBef>
        <a:spcAft>
          <a:spcPct val="15000"/>
        </a:spcAft>
        <a:buClr>
          <a:schemeClr val="accent1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568325" indent="-169863" algn="l" rtl="0" eaLnBrk="0" fontAlgn="base" hangingPunct="0">
        <a:spcBef>
          <a:spcPct val="15000"/>
        </a:spcBef>
        <a:spcAft>
          <a:spcPct val="15000"/>
        </a:spcAft>
        <a:buClr>
          <a:schemeClr val="accent1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977900" indent="-173038" algn="l" rtl="0" eaLnBrk="0" fontAlgn="base" hangingPunct="0">
        <a:spcBef>
          <a:spcPct val="0"/>
        </a:spcBef>
        <a:spcAft>
          <a:spcPct val="5000"/>
        </a:spcAft>
        <a:buClr>
          <a:schemeClr val="bg1"/>
        </a:buClr>
        <a:buSzPct val="80000"/>
        <a:buFont typeface="Wingdings" pitchFamily="2" charset="2"/>
        <a:buChar char="–"/>
        <a:defRPr sz="2000">
          <a:solidFill>
            <a:schemeClr val="bg1"/>
          </a:solidFill>
          <a:latin typeface="+mn-lt"/>
        </a:defRPr>
      </a:lvl4pPr>
      <a:lvl5pPr marL="1714500" indent="-228600" algn="l" rtl="0" eaLnBrk="0" fontAlgn="base" hangingPunct="0">
        <a:spcBef>
          <a:spcPct val="10000"/>
        </a:spcBef>
        <a:spcAft>
          <a:spcPct val="10000"/>
        </a:spcAft>
        <a:buClr>
          <a:schemeClr val="bg1"/>
        </a:buClr>
        <a:buSzPct val="80000"/>
        <a:buFont typeface="Wingdings" pitchFamily="2" charset="2"/>
        <a:buChar char="»"/>
        <a:defRPr sz="2000">
          <a:solidFill>
            <a:schemeClr val="bg1"/>
          </a:solidFill>
          <a:latin typeface="+mn-lt"/>
        </a:defRPr>
      </a:lvl5pPr>
      <a:lvl6pPr marL="2171700" indent="-228600" algn="l" rtl="0" fontAlgn="base">
        <a:spcBef>
          <a:spcPct val="10000"/>
        </a:spcBef>
        <a:spcAft>
          <a:spcPct val="10000"/>
        </a:spcAft>
        <a:buClr>
          <a:schemeClr val="bg1"/>
        </a:buClr>
        <a:buSzPct val="80000"/>
        <a:buFont typeface="Wingdings" pitchFamily="2" charset="2"/>
        <a:defRPr sz="2000">
          <a:solidFill>
            <a:schemeClr val="bg1"/>
          </a:solidFill>
          <a:latin typeface="+mn-lt"/>
        </a:defRPr>
      </a:lvl6pPr>
      <a:lvl7pPr marL="2628900" indent="-228600" algn="l" rtl="0" fontAlgn="base">
        <a:spcBef>
          <a:spcPct val="10000"/>
        </a:spcBef>
        <a:spcAft>
          <a:spcPct val="10000"/>
        </a:spcAft>
        <a:buClr>
          <a:schemeClr val="bg1"/>
        </a:buClr>
        <a:buSzPct val="80000"/>
        <a:buFont typeface="Wingdings" pitchFamily="2" charset="2"/>
        <a:defRPr sz="2000">
          <a:solidFill>
            <a:schemeClr val="bg1"/>
          </a:solidFill>
          <a:latin typeface="+mn-lt"/>
        </a:defRPr>
      </a:lvl7pPr>
      <a:lvl8pPr marL="3086100" indent="-228600" algn="l" rtl="0" fontAlgn="base">
        <a:spcBef>
          <a:spcPct val="10000"/>
        </a:spcBef>
        <a:spcAft>
          <a:spcPct val="10000"/>
        </a:spcAft>
        <a:buClr>
          <a:schemeClr val="bg1"/>
        </a:buClr>
        <a:buSzPct val="80000"/>
        <a:buFont typeface="Wingdings" pitchFamily="2" charset="2"/>
        <a:defRPr sz="2000">
          <a:solidFill>
            <a:schemeClr val="bg1"/>
          </a:solidFill>
          <a:latin typeface="+mn-lt"/>
        </a:defRPr>
      </a:lvl8pPr>
      <a:lvl9pPr marL="3543300" indent="-228600" algn="l" rtl="0" fontAlgn="base">
        <a:spcBef>
          <a:spcPct val="10000"/>
        </a:spcBef>
        <a:spcAft>
          <a:spcPct val="10000"/>
        </a:spcAft>
        <a:buClr>
          <a:schemeClr val="bg1"/>
        </a:buClr>
        <a:buSzPct val="80000"/>
        <a:buFont typeface="Wingdings" pitchFamily="2" charset="2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C:\Program%20Files\Autodesk\Inventor%202012\Help_Lite\admapi_16_0.chm::/Inventor__PartFeatureExtentDirectionEnum.html" TargetMode="External"/><Relationship Id="rId2" Type="http://schemas.openxmlformats.org/officeDocument/2006/relationships/hyperlink" Target="mk:@MSITStore:C:\Program%20Files\Autodesk\Inventor%202012\Help_Lite\admapi_16_0.chm::/Inventor__Profi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k:@MSITStore:C:\Program%20Files\Autodesk\Inventor%202012\Help_Lite\admapi_16_0.chm::/Inventor__RevolveFeature.html" TargetMode="External"/><Relationship Id="rId4" Type="http://schemas.openxmlformats.org/officeDocument/2006/relationships/hyperlink" Target="mk:@MSITStore:C:\Program%20Files\Autodesk\Inventor%202012\Help_Lite\admapi_16_0.chm::/Inventor__PartFeatureOperationEnum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SD_6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/>
        </p:nvSpPr>
        <p:spPr bwMode="auto">
          <a:xfrm>
            <a:off x="319088" y="2649538"/>
            <a:ext cx="8443912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ct val="5000"/>
              </a:spcBef>
              <a:spcAft>
                <a:spcPct val="5000"/>
              </a:spcAft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532184"/>
            <a:ext cx="9144000" cy="230832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/>
        </p:nvSpPr>
        <p:spPr bwMode="auto">
          <a:xfrm>
            <a:off x="287705" y="2351820"/>
            <a:ext cx="7742604" cy="280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sz="1400" u="none" dirty="0" smtClean="0">
              <a:cs typeface="+mn-cs"/>
            </a:endParaRPr>
          </a:p>
          <a:p>
            <a:pPr>
              <a:defRPr/>
            </a:pPr>
            <a:r>
              <a:rPr lang="en-US" sz="3600" u="none" dirty="0" smtClean="0">
                <a:cs typeface="+mn-cs"/>
              </a:rPr>
              <a:t>Part Document Essentials</a:t>
            </a:r>
          </a:p>
          <a:p>
            <a:pPr>
              <a:defRPr/>
            </a:pPr>
            <a:endParaRPr lang="en-US" sz="3600" i="1" u="none" dirty="0">
              <a:cs typeface="+mn-cs"/>
            </a:endParaRPr>
          </a:p>
          <a:p>
            <a:pPr>
              <a:defRPr/>
            </a:pPr>
            <a:r>
              <a:rPr lang="fr-FR" sz="2800" i="1" u="none" dirty="0" err="1" smtClean="0">
                <a:cs typeface="+mn-cs"/>
              </a:rPr>
              <a:t>Presenter</a:t>
            </a:r>
            <a:endParaRPr lang="fr-FR" sz="2800" i="1" u="none" dirty="0" smtClean="0">
              <a:cs typeface="+mn-cs"/>
            </a:endParaRPr>
          </a:p>
          <a:p>
            <a:pPr>
              <a:defRPr/>
            </a:pPr>
            <a:r>
              <a:rPr lang="fr-FR" sz="2800" i="1" u="none" dirty="0" err="1" smtClean="0">
                <a:cs typeface="+mn-cs"/>
              </a:rPr>
              <a:t>Developer</a:t>
            </a:r>
            <a:r>
              <a:rPr lang="fr-FR" sz="2800" i="1" u="none" dirty="0" smtClean="0">
                <a:cs typeface="+mn-cs"/>
              </a:rPr>
              <a:t> </a:t>
            </a:r>
            <a:r>
              <a:rPr lang="fr-FR" sz="2800" i="1" u="none" dirty="0" err="1" smtClean="0">
                <a:cs typeface="+mn-cs"/>
              </a:rPr>
              <a:t>Technical</a:t>
            </a:r>
            <a:r>
              <a:rPr lang="fr-FR" sz="2800" i="1" u="none" dirty="0" smtClean="0">
                <a:cs typeface="+mn-cs"/>
              </a:rPr>
              <a:t> Services</a:t>
            </a:r>
            <a:endParaRPr lang="en-US" sz="1050" i="1" u="none" dirty="0"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Geometric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87550"/>
            <a:ext cx="8062912" cy="420751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Geometric Constraints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Define the behavior of single entities: ground, vertical, and horizontal.</a:t>
            </a:r>
          </a:p>
          <a:p>
            <a:pPr lvl="1" eaLnBrk="1" hangingPunct="1">
              <a:lnSpc>
                <a:spcPct val="90000"/>
              </a:lnSpc>
              <a:spcAft>
                <a:spcPts val="0"/>
              </a:spcAft>
              <a:buNone/>
            </a:pPr>
            <a:endParaRPr lang="fr-FR" sz="1700" b="1" dirty="0" smtClean="0">
              <a:latin typeface="Arial Narrow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  <a:buNone/>
            </a:pPr>
            <a:endParaRPr lang="fr-FR" sz="1700" b="1" dirty="0" smtClean="0">
              <a:latin typeface="Arial Narrow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  <a:buNone/>
            </a:pPr>
            <a:endParaRPr lang="en-US" sz="1700" b="1" dirty="0" smtClean="0">
              <a:latin typeface="Arial Narrow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Define the relationship between two entities: coincident, collinear, concentric, equal length, equal radius, horizontal align, midpoint, parallel, perpendicular, symmetry, tangent, and vertical align.</a:t>
            </a:r>
          </a:p>
          <a:p>
            <a:pPr lvl="1" eaLnBrk="1" hangingPunct="1">
              <a:lnSpc>
                <a:spcPct val="90000"/>
              </a:lnSpc>
              <a:spcAft>
                <a:spcPts val="0"/>
              </a:spcAft>
              <a:buNone/>
            </a:pPr>
            <a:endParaRPr lang="en-US" sz="1700" b="1" dirty="0" smtClean="0">
              <a:latin typeface="Arial Narrow" pitchFamily="34" charset="0"/>
            </a:endParaRPr>
          </a:p>
        </p:txBody>
      </p:sp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608596" y="2785275"/>
            <a:ext cx="7555690" cy="452436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oHorizontal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HorizontalConstraint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oHorizontal = oSketch.GeometricConstraints.AddHorizontal(oSketchLine1)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611124" y="4587509"/>
            <a:ext cx="7553162" cy="488344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oParallel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ParallelConstraint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oParallel = oSketch.GeometricConstraints.AddParallel(oSketchLine1, oSketchLine2)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9541" y="972649"/>
            <a:ext cx="1897306" cy="1389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Dimension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416051"/>
            <a:ext cx="8485278" cy="245615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Dimension Constraints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Defines the size of entities and the distance or angle between entities.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Many dimension constraints are to the sketch points.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The programming help provides good descriptions and pictures of the various dimension constraints in the descriptions of the different Add methods.</a:t>
            </a:r>
          </a:p>
          <a:p>
            <a:pPr lvl="1" eaLnBrk="1" hangingPunct="1">
              <a:lnSpc>
                <a:spcPct val="90000"/>
              </a:lnSpc>
            </a:pPr>
            <a:endParaRPr lang="en-US" sz="1100" dirty="0" smtClean="0"/>
          </a:p>
        </p:txBody>
      </p:sp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895720" y="3531743"/>
            <a:ext cx="6596742" cy="1646756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oTwoPointDim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TwoPointDistanceDimConstraint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oTwoPointDim = oSketch.DimensionConstraints.AddTwoPointDistance(_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			oSketchLine1.StartSketchPoint,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			oSketchLine1.EndSketchPoint,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			DimensionOrientationEnum.kAlignedDim,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			oTG.CreatePoint2d(3, 4),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			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False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)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0923" y="1126147"/>
            <a:ext cx="7715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Creation - Example </a:t>
            </a:r>
            <a:br>
              <a:rPr lang="en-US" dirty="0" smtClean="0"/>
            </a:br>
            <a:r>
              <a:rPr lang="en-US" dirty="0" smtClean="0"/>
              <a:t>(Create Points)</a:t>
            </a:r>
            <a:endParaRPr lang="en-US" dirty="0"/>
          </a:p>
        </p:txBody>
      </p:sp>
      <p:sp>
        <p:nvSpPr>
          <p:cNvPr id="173057" name="Text Box 1"/>
          <p:cNvSpPr txBox="1">
            <a:spLocks noChangeArrowheads="1"/>
          </p:cNvSpPr>
          <p:nvPr/>
        </p:nvSpPr>
        <p:spPr bwMode="auto">
          <a:xfrm>
            <a:off x="149284" y="1656311"/>
            <a:ext cx="8612155" cy="4724823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100" b="1" u="none" noProof="1" smtClean="0">
                <a:solidFill>
                  <a:srgbClr val="008000"/>
                </a:solidFill>
                <a:latin typeface="Courier New" pitchFamily="49" charset="0"/>
              </a:rPr>
              <a:t>' </a:t>
            </a:r>
            <a:r>
              <a:rPr lang="en-US" altLang="zh-CN" sz="1100" b="1" u="none" noProof="1" smtClean="0">
                <a:solidFill>
                  <a:srgbClr val="008000"/>
                </a:solidFill>
                <a:latin typeface="Courier New" pitchFamily="49" charset="0"/>
              </a:rPr>
              <a:t>get part componenet definition</a:t>
            </a:r>
            <a:endParaRPr kumimoji="0" lang="en-US" sz="1100" b="1" i="0" u="none" strike="noStrike" cap="none" normalizeH="0" baseline="0" noProof="1" smtClean="0">
              <a:ln>
                <a:noFill/>
              </a:ln>
              <a:solidFill>
                <a:srgbClr val="0000FF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oCompDef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PartComponentDefinition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oCompDef = _InvApplication.ActiveDocument.ComponentDefinition</a:t>
            </a:r>
          </a:p>
          <a:p>
            <a:r>
              <a:rPr lang="en-US" altLang="zh-CN" sz="1100" b="1" u="none" noProof="1" smtClean="0">
                <a:solidFill>
                  <a:srgbClr val="008000"/>
                </a:solidFill>
                <a:latin typeface="Courier New" pitchFamily="49" charset="0"/>
              </a:rPr>
              <a:t>' </a:t>
            </a:r>
            <a:r>
              <a:rPr lang="en-US" altLang="zh-CN" sz="1100" b="1" u="none" noProof="1" smtClean="0">
                <a:solidFill>
                  <a:srgbClr val="008000"/>
                </a:solidFill>
                <a:latin typeface="Courier New" pitchFamily="49" charset="0"/>
              </a:rPr>
              <a:t>add a sketch</a:t>
            </a:r>
            <a:endParaRPr kumimoji="0" lang="en-US" sz="11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oSketch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PlanarSketch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oSketch = oCompDef.Sketches.Add(oCompDef.WorkPlanes.Item(3))</a:t>
            </a:r>
          </a:p>
          <a:p>
            <a:r>
              <a:rPr lang="en-US" altLang="zh-CN" sz="1100" b="1" u="none" noProof="1" smtClean="0">
                <a:solidFill>
                  <a:srgbClr val="008000"/>
                </a:solidFill>
                <a:latin typeface="Courier New" pitchFamily="49" charset="0"/>
              </a:rPr>
              <a:t>‘ get transient geometry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oTG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TransientGeometry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oTG = _InvApplication.TransientGeometry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altLang="zh-CN" sz="1100" b="1" u="none" noProof="1" smtClean="0">
                <a:solidFill>
                  <a:srgbClr val="008000"/>
                </a:solidFill>
                <a:latin typeface="Courier New" pitchFamily="49" charset="0"/>
              </a:rPr>
              <a:t>‘create some sketch lines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oLines(2)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SketchLine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oLines(0)= oSketch.SketchLines.AddByTwoPoints(oTG.CreatePoint2d(0, 0), oTG.CreatePoint2d(3, 0))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oLines(1)= oSketch.SketchLines.AddByTwoPoints(oLines(0).EndSketchPoint, oTG.CreatePoint2d(0, 2))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oLines(2)= oSketch.SketchLines.AddByTwoPoints(oLines(1).EndSketchPoint, oLines(0).StartSketchPoint)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r>
              <a:rPr lang="en-US" altLang="zh-CN" sz="1100" b="1" u="none" noProof="1" smtClean="0">
                <a:solidFill>
                  <a:srgbClr val="008000"/>
                </a:solidFill>
                <a:latin typeface="Courier New" pitchFamily="49" charset="0"/>
              </a:rPr>
              <a:t>‘ constraint the lines: horizontal and vertical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Call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oSketch.GeometricConstraints.AddHorizontal(oLines(0))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Call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oSketch.GeometricConstraints.AddVertical(oLines(2))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u="none" noProof="1" smtClean="0">
                <a:solidFill>
                  <a:srgbClr val="008000"/>
                </a:solidFill>
                <a:latin typeface="Courier New" pitchFamily="49" charset="0"/>
              </a:rPr>
              <a:t>‘ add dimensions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Call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oSketch.DimensionConstraints.AddTwoPointDistance(oLines(0).StartSketchPoint,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u="none" noProof="1" smtClean="0">
                <a:solidFill>
                  <a:schemeClr val="bg1"/>
                </a:solidFill>
                <a:latin typeface="Courier New" pitchFamily="49" charset="0"/>
              </a:rPr>
              <a:t>			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oLines(0).EndSketchPoint,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                         	DimensionOrientationEnum.kHorizontalDim,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u="none" noProof="1" smtClean="0">
                <a:solidFill>
                  <a:schemeClr val="bg1"/>
                </a:solidFill>
                <a:latin typeface="Courier New" pitchFamily="49" charset="0"/>
              </a:rPr>
              <a:t>			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oTG.CreatePoint2d(1.5, -0.5))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Call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oSketch.DimensionConstraints.AddTwoPointDistance(oLines(2).StartSketchPoint,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u="none" noProof="1" smtClean="0">
                <a:solidFill>
                  <a:schemeClr val="bg1"/>
                </a:solidFill>
                <a:latin typeface="Courier New" pitchFamily="49" charset="0"/>
              </a:rPr>
              <a:t>			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oLines(2).EndSketchPoint,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                             DimensionOrientationEnum.kVerticalDim,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u="none" noProof="1" smtClean="0">
                <a:solidFill>
                  <a:schemeClr val="bg1"/>
                </a:solidFill>
                <a:latin typeface="Courier New" pitchFamily="49" charset="0"/>
              </a:rPr>
              <a:t>			</a:t>
            </a:r>
            <a:r>
              <a:rPr kumimoji="0" lang="en-US" sz="11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oTG.CreatePoint2d(-0.5, 1))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Creation - Example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UseExisting</a:t>
            </a:r>
            <a:r>
              <a:rPr lang="en-US" dirty="0" smtClean="0"/>
              <a:t> Points)</a:t>
            </a:r>
            <a:endParaRPr lang="en-US" dirty="0"/>
          </a:p>
        </p:txBody>
      </p:sp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442458" y="1636917"/>
            <a:ext cx="7796979" cy="5009416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0000FF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rgbClr val="00CC00"/>
                </a:solidFill>
                <a:latin typeface="Courier New" pitchFamily="49" charset="0"/>
              </a:rPr>
              <a:t>‘ create points collection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00CC00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oPoints(2)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SketchPoint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oPoints(0) = oSketch.SketchPoints.Add(oTG.CreatePoint2d(0, 0),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False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oPoints(1) = oSketch.SketchPoints.Add(oTG.CreatePoint2d(3, 0),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False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oPoints(2) = oSketch.SketchPoints.Add(oTG.CreatePoint2d(0, 2),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False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rgbClr val="00CC00"/>
                </a:solidFill>
                <a:latin typeface="Courier New" pitchFamily="49" charset="0"/>
              </a:rPr>
              <a:t>‘ create lines collection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00CC00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oLines(2)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SketchLine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oLines(0) = oSketch.SketchLines.AddByTwoPoints(oPoints(0), oPoints(1))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oLines(1) = oSketch.SketchLines.AddByTwoPoints(oPoints(1), oPoints(2))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oLines(2) = oSketch.SketchLines.AddByTwoPoints(oPoints(2), oPoints(0))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rgbClr val="00CC00"/>
                </a:solidFill>
                <a:latin typeface="Courier New" pitchFamily="49" charset="0"/>
              </a:rPr>
              <a:t>‘ constraint lines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00CC00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Call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oSketch.GeometricConstraints.AddHorizontal(oLines(0))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Call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oSketch.GeometricConstraints.AddVertical(oLines(2))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00CC00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rgbClr val="00CC00"/>
                </a:solidFill>
                <a:latin typeface="Courier New" pitchFamily="49" charset="0"/>
              </a:rPr>
              <a:t>‘ add dimensions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00CC00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Call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oSketch.DimensionConstraints.AddTwoPointDistance(oPoints(0),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			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oPoints(1),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      		DimensionOrientationEnum.kHorizontalDim,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			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oTG.CreatePoint2d(1.5, -0.5))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Call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oSketch.DimensionConstraints.AddTwoPointDistance(oPoints(2),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			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oPoints(0),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      		DimensionOrientationEnum.kVerticalDim,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			oTG.CreatePoint2d(-0.5, 1))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8" y="136525"/>
            <a:ext cx="8062912" cy="858557"/>
          </a:xfrm>
        </p:spPr>
        <p:txBody>
          <a:bodyPr/>
          <a:lstStyle/>
          <a:p>
            <a:r>
              <a:rPr lang="en-US" dirty="0" smtClean="0"/>
              <a:t>Sketch Entity Creation and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160557"/>
            <a:ext cx="8062912" cy="5119688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The </a:t>
            </a:r>
            <a:r>
              <a:rPr lang="en-US" sz="2000" b="1" i="1" dirty="0" err="1" smtClean="0"/>
              <a:t>DeferUpdates</a:t>
            </a:r>
            <a:r>
              <a:rPr lang="en-US" sz="2000" dirty="0" smtClean="0"/>
              <a:t> property will improve performance by turning off the sketch solver. Be careful of edits where you need the sketch to solve.  Best to use during sketch creation.</a:t>
            </a:r>
          </a:p>
          <a:p>
            <a:pPr eaLnBrk="1" hangingPunct="1"/>
            <a:endParaRPr lang="en-US" sz="900" dirty="0" smtClean="0"/>
          </a:p>
          <a:p>
            <a:pPr eaLnBrk="1" hangingPunct="1"/>
            <a:r>
              <a:rPr lang="en-US" sz="2000" dirty="0" smtClean="0"/>
              <a:t>Positional edits are performed by editing constraints or moving unconstrained sketch points.</a:t>
            </a:r>
          </a:p>
          <a:p>
            <a:pPr eaLnBrk="1" hangingPunct="1"/>
            <a:endParaRPr lang="en-US" sz="900" dirty="0" smtClean="0"/>
          </a:p>
          <a:p>
            <a:pPr eaLnBrk="1" hangingPunct="1"/>
            <a:r>
              <a:rPr lang="en-US" sz="2000" dirty="0" smtClean="0"/>
              <a:t>Can Move or Rotate a set of sketch entities using the </a:t>
            </a:r>
            <a:r>
              <a:rPr lang="en-US" sz="2000" b="1" i="1" dirty="0" err="1" smtClean="0"/>
              <a:t>MoveSketchObjects</a:t>
            </a:r>
            <a:r>
              <a:rPr lang="en-US" sz="2000" dirty="0" smtClean="0"/>
              <a:t> Method.  Reliable results are obtained by using this method to move or rotate the sketch points, (the attached geometry will automatically update).</a:t>
            </a:r>
          </a:p>
          <a:p>
            <a:pPr eaLnBrk="1" hangingPunct="1"/>
            <a:endParaRPr lang="en-US" sz="900" dirty="0" smtClean="0"/>
          </a:p>
          <a:p>
            <a:pPr eaLnBrk="1" hangingPunct="1"/>
            <a:r>
              <a:rPr lang="en-US" sz="2000" dirty="0" smtClean="0"/>
              <a:t>Can determine if a sketch entity is fully constrained using the </a:t>
            </a:r>
            <a:r>
              <a:rPr lang="en-US" sz="2000" b="1" i="1" dirty="0" err="1" smtClean="0"/>
              <a:t>ConstraintStatus</a:t>
            </a:r>
            <a:r>
              <a:rPr lang="en-US" sz="2000" dirty="0" smtClean="0"/>
              <a:t> property of the entity.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altLang="zh-CN" sz="2000" dirty="0" smtClean="0"/>
              <a:t>Can copy all the contents of the sketch to the input target sketch. </a:t>
            </a:r>
            <a:r>
              <a:rPr lang="en-US" altLang="zh-CN" sz="2000" b="1" i="1" dirty="0" err="1" smtClean="0"/>
              <a:t>CopyContentsTo</a:t>
            </a:r>
            <a:r>
              <a:rPr lang="en-US" altLang="zh-CN" sz="2000" b="1" i="1" dirty="0" smtClean="0"/>
              <a:t> </a:t>
            </a:r>
            <a:endParaRPr lang="en-US" sz="2300" b="1" i="1" dirty="0" smtClean="0"/>
          </a:p>
          <a:p>
            <a:endParaRPr lang="en-US" sz="23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8" y="136525"/>
            <a:ext cx="8062912" cy="939240"/>
          </a:xfrm>
        </p:spPr>
        <p:txBody>
          <a:bodyPr/>
          <a:lstStyle/>
          <a:p>
            <a:r>
              <a:rPr lang="en-US" dirty="0" smtClean="0"/>
              <a:t>Text in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227792"/>
            <a:ext cx="8062912" cy="2085679"/>
          </a:xfrm>
        </p:spPr>
        <p:txBody>
          <a:bodyPr/>
          <a:lstStyle/>
          <a:p>
            <a:r>
              <a:rPr lang="en-US" dirty="0" smtClean="0"/>
              <a:t>The String that defines the text for a </a:t>
            </a:r>
            <a:r>
              <a:rPr lang="en-US" b="1" i="1" dirty="0" err="1" smtClean="0"/>
              <a:t>TextBox</a:t>
            </a:r>
            <a:r>
              <a:rPr lang="en-US" dirty="0" smtClean="0"/>
              <a:t> can define style changes within the string by using an XML like syntax. Defined in detail in the Help Files: see </a:t>
            </a:r>
            <a:r>
              <a:rPr lang="en-US" i="1" dirty="0" smtClean="0"/>
              <a:t>List of XML text formatting tags for </a:t>
            </a:r>
            <a:r>
              <a:rPr lang="en-US" i="1" dirty="0" err="1" smtClean="0"/>
              <a:t>FormattedText</a:t>
            </a:r>
            <a:r>
              <a:rPr lang="en-US" i="1" dirty="0" smtClean="0"/>
              <a:t>  (Overviews)</a:t>
            </a:r>
          </a:p>
          <a:p>
            <a:endParaRPr lang="en-US" sz="1000" dirty="0" smtClean="0"/>
          </a:p>
          <a:p>
            <a:pPr>
              <a:spcAft>
                <a:spcPts val="0"/>
              </a:spcAft>
              <a:buNone/>
            </a:pPr>
            <a:r>
              <a:rPr lang="en-US" sz="1700" b="1" dirty="0" smtClean="0">
                <a:solidFill>
                  <a:schemeClr val="accent1"/>
                </a:solidFill>
                <a:latin typeface="Arial Narrow" pitchFamily="34" charset="0"/>
              </a:rPr>
              <a:t>    </a:t>
            </a:r>
            <a:endParaRPr lang="en-US" sz="1700" b="1" dirty="0" smtClean="0">
              <a:latin typeface="Arial Narrow" pitchFamily="34" charset="0"/>
            </a:endParaRP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572677" y="3465708"/>
            <a:ext cx="7538936" cy="2689287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</a:rPr>
              <a:t>' Create text with simple string as input.  </a:t>
            </a:r>
          </a:p>
          <a:p>
            <a:pPr lvl="0"/>
            <a:r>
              <a:rPr lang="en-US" sz="1200" b="1" u="none" noProof="1" smtClean="0">
                <a:solidFill>
                  <a:srgbClr val="008000"/>
                </a:solidFill>
                <a:latin typeface="Courier New" pitchFamily="49" charset="0"/>
              </a:rPr>
              <a:t>'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</a:rPr>
              <a:t>It doesn't use any text overrides,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</a:rPr>
              <a:t>' so it will use the active text style.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sText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String</a:t>
            </a:r>
          </a:p>
          <a:p>
            <a:pPr lvl="0"/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sText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=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A31515"/>
                </a:solidFill>
                <a:effectLst/>
                <a:latin typeface="Courier New" pitchFamily="49" charset="0"/>
              </a:rPr>
              <a:t>"Drawing Notes</a:t>
            </a:r>
            <a:r>
              <a:rPr lang="en-US" sz="1200" b="1" u="none" noProof="1" smtClean="0">
                <a:solidFill>
                  <a:srgbClr val="A31515"/>
                </a:solidFill>
                <a:latin typeface="Courier New" pitchFamily="49" charset="0"/>
              </a:rPr>
              <a:t>"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A31515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oTextBox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TextBox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oTextBox = oSketch.TextBoxes.AddFitted(oTG.CreatePoint2d(3, 18), sText)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</a:rPr>
              <a:t>' Create text using various overrides.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sText =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A31515"/>
                </a:solidFill>
                <a:effectLst/>
                <a:latin typeface="Courier New" pitchFamily="49" charset="0"/>
              </a:rPr>
              <a:t>"&lt;StyleOverride Bold='True' Italic='True'&gt;Notice&lt;/StyleOverride&gt;: "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&amp;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A31515"/>
                </a:solidFill>
                <a:effectLst/>
                <a:latin typeface="Courier New" pitchFamily="49" charset="0"/>
              </a:rPr>
              <a:t>"Some Text"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&amp;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A31515"/>
                </a:solidFill>
                <a:effectLst/>
                <a:latin typeface="Courier New" pitchFamily="49" charset="0"/>
              </a:rPr>
              <a:t>"&lt;StyleOverride Font='AIGDT'&gt;n&lt;/StyleOverride&gt;"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&amp; _</a:t>
            </a:r>
          </a:p>
          <a:p>
            <a:pPr lvl="0"/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A31515"/>
                </a:solidFill>
                <a:effectLst/>
                <a:latin typeface="Courier New" pitchFamily="49" charset="0"/>
              </a:rPr>
              <a:t>"Some other Text</a:t>
            </a:r>
            <a:r>
              <a:rPr lang="en-US" sz="1200" b="1" u="none" noProof="1" smtClean="0">
                <a:solidFill>
                  <a:srgbClr val="A31515"/>
                </a:solidFill>
                <a:latin typeface="Courier New" pitchFamily="49" charset="0"/>
              </a:rPr>
              <a:t>"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A31515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oTextBox = oSketch.TextBoxes.AddFitted(oTG.CreatePoint2d(3, 16), sText)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93186" name="Object 4"/>
          <p:cNvGraphicFramePr>
            <a:graphicFrameLocks noChangeAspect="1"/>
          </p:cNvGraphicFramePr>
          <p:nvPr/>
        </p:nvGraphicFramePr>
        <p:xfrm>
          <a:off x="7231651" y="2918460"/>
          <a:ext cx="1506149" cy="1176103"/>
        </p:xfrm>
        <a:graphic>
          <a:graphicData uri="http://schemas.openxmlformats.org/presentationml/2006/ole">
            <p:oleObj spid="_x0000_s146434" name="Actrix Document" r:id="rId4" imgW="1463040" imgH="1143000" progId="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Toggle the visibility of the boundary around the text box (which consists of sketch lines) using the </a:t>
            </a:r>
            <a:r>
              <a:rPr lang="en-US" b="1" i="1" dirty="0" err="1" smtClean="0"/>
              <a:t>ShowBoundaries</a:t>
            </a:r>
            <a:r>
              <a:rPr lang="en-US" dirty="0" smtClean="0"/>
              <a:t> property.</a:t>
            </a:r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dirty="0" smtClean="0"/>
              <a:t>Access the sketch lines that define the boundary box using the </a:t>
            </a:r>
            <a:r>
              <a:rPr lang="en-US" b="1" i="1" dirty="0" err="1" smtClean="0"/>
              <a:t>BoundaryGeometry</a:t>
            </a:r>
            <a:r>
              <a:rPr lang="en-US" dirty="0" smtClean="0"/>
              <a:t> property.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4780BE"/>
              </a:clrFrom>
              <a:clrTo>
                <a:srgbClr val="4780BE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2297811" y="4115057"/>
            <a:ext cx="3506134" cy="159233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68" y="31595"/>
            <a:ext cx="8062912" cy="1143000"/>
          </a:xfrm>
        </p:spPr>
        <p:txBody>
          <a:bodyPr/>
          <a:lstStyle/>
          <a:p>
            <a:r>
              <a:rPr lang="en-US" dirty="0" smtClean="0"/>
              <a:t>Part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76" y="1037053"/>
            <a:ext cx="6183924" cy="4890760"/>
          </a:xfrm>
        </p:spPr>
        <p:txBody>
          <a:bodyPr/>
          <a:lstStyle/>
          <a:p>
            <a:pPr eaLnBrk="1" hangingPunct="1"/>
            <a:r>
              <a:rPr lang="en-US" dirty="0" smtClean="0"/>
              <a:t>Creation and advanced query is available for most features</a:t>
            </a:r>
          </a:p>
          <a:p>
            <a:pPr eaLnBrk="1" hangingPunct="1"/>
            <a:r>
              <a:rPr lang="en-US" dirty="0" smtClean="0"/>
              <a:t>General query functionality is available for all features.</a:t>
            </a:r>
          </a:p>
          <a:p>
            <a:pPr eaLnBrk="1" hangingPunct="1"/>
            <a:r>
              <a:rPr lang="en-US" dirty="0" smtClean="0"/>
              <a:t>Features are enumerated through the </a:t>
            </a:r>
            <a:r>
              <a:rPr lang="en-US" b="1" i="1" dirty="0" err="1" smtClean="0"/>
              <a:t>PartFeatures</a:t>
            </a:r>
            <a:r>
              <a:rPr lang="en-US" dirty="0" smtClean="0"/>
              <a:t> collection in the same order as they appear in the browser.</a:t>
            </a:r>
          </a:p>
          <a:p>
            <a:endParaRPr lang="en-US" dirty="0"/>
          </a:p>
        </p:txBody>
      </p:sp>
      <p:graphicFrame>
        <p:nvGraphicFramePr>
          <p:cNvPr id="94210" name="Object 11"/>
          <p:cNvGraphicFramePr>
            <a:graphicFrameLocks noChangeAspect="1"/>
          </p:cNvGraphicFramePr>
          <p:nvPr/>
        </p:nvGraphicFramePr>
        <p:xfrm>
          <a:off x="6608984" y="480357"/>
          <a:ext cx="2077524" cy="3908286"/>
        </p:xfrm>
        <a:graphic>
          <a:graphicData uri="http://schemas.openxmlformats.org/presentationml/2006/ole">
            <p:oleObj spid="_x0000_s147458" name="Actrix Document" r:id="rId4" imgW="2286000" imgH="4297680" progId="">
              <p:embed/>
            </p:oleObj>
          </a:graphicData>
        </a:graphic>
      </p:graphicFrame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469" y="4149236"/>
            <a:ext cx="6085742" cy="99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6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91317" y="5469548"/>
            <a:ext cx="37242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8" y="88397"/>
            <a:ext cx="8062912" cy="994443"/>
          </a:xfrm>
        </p:spPr>
        <p:txBody>
          <a:bodyPr/>
          <a:lstStyle/>
          <a:p>
            <a:r>
              <a:rPr lang="en-US" dirty="0" smtClean="0"/>
              <a:t>Sketch 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080366"/>
            <a:ext cx="8062912" cy="51196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Many features require sketches as input to define the shape or position of the feature; Extrude, Revolve, Hole, Rib, Loft, Sweep, Coil, Split, Emboss, and Boundary Patch.</a:t>
            </a:r>
          </a:p>
          <a:p>
            <a:endParaRPr lang="en-US" dirty="0"/>
          </a:p>
        </p:txBody>
      </p:sp>
      <p:pic>
        <p:nvPicPr>
          <p:cNvPr id="203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479" y="2745032"/>
            <a:ext cx="36385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8796" y="2783865"/>
            <a:ext cx="346710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76" y="1367370"/>
            <a:ext cx="4546553" cy="489076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Feature creation doesn’t directly take a sketch as input, but instead takes </a:t>
            </a:r>
            <a:r>
              <a:rPr lang="en-US" b="1" i="1" dirty="0" smtClean="0"/>
              <a:t>Profiles</a:t>
            </a:r>
            <a:r>
              <a:rPr lang="en-US" dirty="0" smtClean="0"/>
              <a:t> and </a:t>
            </a:r>
            <a:r>
              <a:rPr lang="en-US" b="1" i="1" dirty="0" smtClean="0"/>
              <a:t>Paths</a:t>
            </a:r>
            <a:r>
              <a:rPr lang="en-US" dirty="0" smtClean="0"/>
              <a:t> as input.</a:t>
            </a:r>
          </a:p>
          <a:p>
            <a:pPr eaLnBrk="1" hangingPunct="1">
              <a:lnSpc>
                <a:spcPct val="90000"/>
              </a:lnSpc>
            </a:pPr>
            <a:endParaRPr lang="en-US" sz="1000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Profiles define the open or closed loops within a sketch that will be used for a feature.</a:t>
            </a:r>
          </a:p>
          <a:p>
            <a:pPr eaLnBrk="1" hangingPunct="1">
              <a:lnSpc>
                <a:spcPct val="90000"/>
              </a:lnSpc>
            </a:pPr>
            <a:endParaRPr lang="en-US" sz="1000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Closed profiles consist of any combination of closed loops.</a:t>
            </a:r>
          </a:p>
          <a:p>
            <a:pPr eaLnBrk="1" hangingPunct="1">
              <a:lnSpc>
                <a:spcPct val="90000"/>
              </a:lnSpc>
            </a:pPr>
            <a:endParaRPr lang="en-US" sz="1000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Open profiles consist of a single set of end-connected entities.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6" descr="Profile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970766" y="1046084"/>
            <a:ext cx="1536273" cy="1349729"/>
          </a:xfrm>
          <a:prstGeom prst="rect">
            <a:avLst/>
          </a:prstGeom>
          <a:noFill/>
        </p:spPr>
      </p:pic>
      <p:pic>
        <p:nvPicPr>
          <p:cNvPr id="5" name="Picture 7" descr="Profile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888221" y="2540647"/>
            <a:ext cx="1536273" cy="1349729"/>
          </a:xfrm>
          <a:prstGeom prst="rect">
            <a:avLst/>
          </a:prstGeom>
          <a:noFill/>
        </p:spPr>
      </p:pic>
      <p:pic>
        <p:nvPicPr>
          <p:cNvPr id="6" name="Picture 9" descr="Profile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8374" y="2540647"/>
            <a:ext cx="1560371" cy="136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Profile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38374" y="4167276"/>
            <a:ext cx="1596519" cy="1385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Profile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70148" y="4191378"/>
            <a:ext cx="1554346" cy="136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518" y="1360525"/>
            <a:ext cx="78161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sz="2400" u="none" dirty="0" smtClean="0"/>
              <a:t>  2D Sketches</a:t>
            </a:r>
          </a:p>
          <a:p>
            <a:pPr lvl="0">
              <a:buFont typeface="Wingdings" pitchFamily="2" charset="2"/>
              <a:buChar char="Ø"/>
            </a:pPr>
            <a:endParaRPr lang="en-US" sz="1000" u="none" dirty="0" smtClean="0"/>
          </a:p>
          <a:p>
            <a:pPr lvl="0">
              <a:buFont typeface="Wingdings" pitchFamily="2" charset="2"/>
              <a:buChar char="Ø"/>
            </a:pPr>
            <a:r>
              <a:rPr lang="en-US" sz="2400" u="none" dirty="0" smtClean="0"/>
              <a:t>  Sketch Constraints</a:t>
            </a:r>
          </a:p>
          <a:p>
            <a:pPr lvl="0">
              <a:buFont typeface="Wingdings" pitchFamily="2" charset="2"/>
              <a:buChar char="Ø"/>
            </a:pPr>
            <a:endParaRPr lang="en-US" sz="1000" u="none" dirty="0" smtClean="0"/>
          </a:p>
          <a:p>
            <a:pPr lvl="0">
              <a:buFont typeface="Wingdings" pitchFamily="2" charset="2"/>
              <a:buChar char="Ø"/>
            </a:pPr>
            <a:r>
              <a:rPr lang="en-US" sz="2400" u="none" dirty="0" smtClean="0"/>
              <a:t>  Profiles </a:t>
            </a:r>
          </a:p>
          <a:p>
            <a:pPr lvl="0">
              <a:buFont typeface="Wingdings" pitchFamily="2" charset="2"/>
              <a:buChar char="Ø"/>
            </a:pPr>
            <a:endParaRPr lang="en-US" sz="1000" u="none" dirty="0" smtClean="0"/>
          </a:p>
          <a:p>
            <a:pPr lvl="0">
              <a:buFont typeface="Wingdings" pitchFamily="2" charset="2"/>
              <a:buChar char="Ø"/>
            </a:pPr>
            <a:r>
              <a:rPr lang="en-US" sz="2400" u="none" dirty="0" smtClean="0"/>
              <a:t>  Sketch based and other Features</a:t>
            </a:r>
          </a:p>
          <a:p>
            <a:pPr lvl="0">
              <a:buFont typeface="Wingdings" pitchFamily="2" charset="2"/>
              <a:buChar char="Ø"/>
            </a:pPr>
            <a:endParaRPr lang="en-US" sz="1000" u="none" dirty="0" smtClean="0"/>
          </a:p>
          <a:p>
            <a:pPr lvl="0">
              <a:buFont typeface="Wingdings" pitchFamily="2" charset="2"/>
              <a:buChar char="Ø"/>
            </a:pPr>
            <a:r>
              <a:rPr lang="en-US" sz="2400" u="none" dirty="0" smtClean="0"/>
              <a:t>  3D Sketches</a:t>
            </a:r>
          </a:p>
          <a:p>
            <a:pPr lvl="0">
              <a:buFont typeface="Wingdings" pitchFamily="2" charset="2"/>
              <a:buChar char="Ø"/>
            </a:pPr>
            <a:endParaRPr lang="en-US" sz="1000" u="none" dirty="0" smtClean="0"/>
          </a:p>
          <a:p>
            <a:pPr lvl="0">
              <a:buFont typeface="Wingdings" pitchFamily="2" charset="2"/>
              <a:buChar char="Ø"/>
            </a:pPr>
            <a:r>
              <a:rPr lang="en-US" sz="2400" u="none" dirty="0" smtClean="0"/>
              <a:t>  </a:t>
            </a:r>
            <a:r>
              <a:rPr lang="en-US" sz="2400" u="none" dirty="0" err="1" smtClean="0"/>
              <a:t>WorkFeatures</a:t>
            </a:r>
            <a:endParaRPr lang="en-US" sz="2400" u="none" dirty="0" smtClean="0"/>
          </a:p>
          <a:p>
            <a:pPr lvl="0">
              <a:buFont typeface="Wingdings" pitchFamily="2" charset="2"/>
              <a:buChar char="Ø"/>
            </a:pPr>
            <a:endParaRPr lang="en-US" sz="1000" u="none" dirty="0" smtClean="0"/>
          </a:p>
          <a:p>
            <a:pPr lvl="0">
              <a:buFont typeface="Wingdings" pitchFamily="2" charset="2"/>
              <a:buChar char="Ø"/>
            </a:pPr>
            <a:r>
              <a:rPr lang="en-US" sz="2400" u="none" dirty="0" smtClean="0"/>
              <a:t>  Lab: sketch creation lab</a:t>
            </a:r>
          </a:p>
          <a:p>
            <a:pPr lvl="1">
              <a:buFont typeface="Wingdings" pitchFamily="2" charset="2"/>
              <a:buNone/>
              <a:defRPr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i="1" dirty="0" err="1" smtClean="0">
                <a:latin typeface="Arial Narrow" pitchFamily="34" charset="0"/>
              </a:rPr>
              <a:t>Profiles.AddForSolid</a:t>
            </a:r>
            <a:r>
              <a:rPr lang="en-US" b="1" i="1" dirty="0" smtClean="0">
                <a:latin typeface="Arial Narrow" pitchFamily="34" charset="0"/>
              </a:rPr>
              <a:t>([Combine As Boolean = True], _</a:t>
            </a:r>
            <a:br>
              <a:rPr lang="en-US" b="1" i="1" dirty="0" smtClean="0">
                <a:latin typeface="Arial Narrow" pitchFamily="34" charset="0"/>
              </a:rPr>
            </a:br>
            <a:r>
              <a:rPr lang="en-US" b="1" i="1" dirty="0" smtClean="0">
                <a:latin typeface="Arial Narrow" pitchFamily="34" charset="0"/>
              </a:rPr>
              <a:t>			[Curves], [reserved]) As Profile</a:t>
            </a:r>
          </a:p>
          <a:p>
            <a:pPr lvl="1" eaLnBrk="1" hangingPunct="1"/>
            <a:r>
              <a:rPr lang="en-US" dirty="0" smtClean="0"/>
              <a:t>Creates a profile for a closed set of sketch entities.  Also supports a sketch containing a text box. 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Curves argument is used to specify which sketch entities you want included in the profile.</a:t>
            </a:r>
          </a:p>
          <a:p>
            <a:pPr eaLnBrk="1" hangingPunct="1"/>
            <a:r>
              <a:rPr lang="en-US" sz="2000" b="1" i="1" dirty="0" err="1" smtClean="0">
                <a:latin typeface="Arial Narrow" pitchFamily="34" charset="0"/>
              </a:rPr>
              <a:t>Profiles.AddForSurface</a:t>
            </a:r>
            <a:r>
              <a:rPr lang="en-US" sz="2000" b="1" i="1" dirty="0" smtClean="0">
                <a:latin typeface="Arial Narrow" pitchFamily="34" charset="0"/>
              </a:rPr>
              <a:t>([Curve]) As Profile</a:t>
            </a:r>
          </a:p>
          <a:p>
            <a:pPr lvl="1" eaLnBrk="1" hangingPunct="1"/>
            <a:r>
              <a:rPr lang="en-US" dirty="0" smtClean="0"/>
              <a:t>Creates a profile for an open set of connected sketch entities.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89538" y="3038668"/>
            <a:ext cx="1683665" cy="19063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7756" y="3053785"/>
            <a:ext cx="1683665" cy="19015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5755" y="3149519"/>
            <a:ext cx="1257310" cy="16708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85876" y="2846726"/>
            <a:ext cx="2272999" cy="4034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64264" tIns="32132" rIns="64264" bIns="32132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Combine = False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643182" y="2812640"/>
            <a:ext cx="2148477" cy="4034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64264" tIns="32132" rIns="64264" bIns="32132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Combine = True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795" y="1188073"/>
            <a:ext cx="5538539" cy="489076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200" dirty="0" smtClean="0"/>
              <a:t>Existing profiles consist of one or more </a:t>
            </a:r>
            <a:r>
              <a:rPr lang="en-US" sz="2200" b="1" i="1" dirty="0" err="1" smtClean="0"/>
              <a:t>ProfilePath</a:t>
            </a:r>
            <a:r>
              <a:rPr lang="en-US" sz="2200" dirty="0" smtClean="0"/>
              <a:t> objects which represent loops (open or closed) of the Profile.</a:t>
            </a:r>
          </a:p>
          <a:p>
            <a:pPr eaLnBrk="1" hangingPunct="1">
              <a:lnSpc>
                <a:spcPct val="80000"/>
              </a:lnSpc>
            </a:pPr>
            <a:endParaRPr lang="en-US" sz="1000" dirty="0" smtClean="0"/>
          </a:p>
          <a:p>
            <a:pPr eaLnBrk="1" hangingPunct="1">
              <a:lnSpc>
                <a:spcPct val="80000"/>
              </a:lnSpc>
            </a:pPr>
            <a:r>
              <a:rPr lang="en-US" sz="2200" b="1" i="1" dirty="0" err="1" smtClean="0"/>
              <a:t>ProfilePath</a:t>
            </a:r>
            <a:r>
              <a:rPr lang="en-US" sz="2200" dirty="0" smtClean="0"/>
              <a:t> objects can be deleted to remove paths from the Profile.  The </a:t>
            </a:r>
            <a:r>
              <a:rPr lang="en-US" sz="2200" b="1" i="1" dirty="0" err="1" smtClean="0"/>
              <a:t>AddsMaterial</a:t>
            </a:r>
            <a:r>
              <a:rPr lang="en-US" sz="2200" dirty="0" smtClean="0"/>
              <a:t>  property can also be modified.</a:t>
            </a:r>
          </a:p>
          <a:p>
            <a:pPr eaLnBrk="1" hangingPunct="1">
              <a:lnSpc>
                <a:spcPct val="80000"/>
              </a:lnSpc>
            </a:pPr>
            <a:endParaRPr lang="en-US" sz="1000" dirty="0" smtClean="0"/>
          </a:p>
          <a:p>
            <a:pPr eaLnBrk="1" hangingPunct="1">
              <a:lnSpc>
                <a:spcPct val="80000"/>
              </a:lnSpc>
            </a:pPr>
            <a:r>
              <a:rPr lang="en-US" sz="2200" dirty="0" smtClean="0"/>
              <a:t>A </a:t>
            </a:r>
            <a:r>
              <a:rPr lang="en-US" sz="2200" b="1" i="1" dirty="0" err="1" smtClean="0"/>
              <a:t>ProfilePath</a:t>
            </a:r>
            <a:r>
              <a:rPr lang="en-US" sz="2200" dirty="0" smtClean="0"/>
              <a:t> consists of one or more </a:t>
            </a:r>
            <a:r>
              <a:rPr lang="en-US" sz="2200" b="1" i="1" dirty="0" err="1" smtClean="0"/>
              <a:t>ProfileEntity</a:t>
            </a:r>
            <a:r>
              <a:rPr lang="en-US" sz="2200" dirty="0" smtClean="0"/>
              <a:t> objects or a text box.</a:t>
            </a:r>
          </a:p>
          <a:p>
            <a:pPr eaLnBrk="1" hangingPunct="1">
              <a:lnSpc>
                <a:spcPct val="80000"/>
              </a:lnSpc>
            </a:pPr>
            <a:endParaRPr lang="en-US" sz="1000" dirty="0" smtClean="0"/>
          </a:p>
          <a:p>
            <a:pPr eaLnBrk="1" hangingPunct="1">
              <a:lnSpc>
                <a:spcPct val="80000"/>
              </a:lnSpc>
            </a:pPr>
            <a:r>
              <a:rPr lang="en-US" sz="2200" b="1" i="1" dirty="0" err="1" smtClean="0"/>
              <a:t>PlanarSketch.UpdateProfiles</a:t>
            </a:r>
            <a:r>
              <a:rPr lang="en-US" sz="2200" dirty="0" smtClean="0"/>
              <a:t> causes all associated Profiles and any dependent features to be recomputed.  (Used after editing a sketch using the API.)</a:t>
            </a:r>
          </a:p>
          <a:p>
            <a:pPr eaLnBrk="1" hangingPunct="1">
              <a:lnSpc>
                <a:spcPct val="80000"/>
              </a:lnSpc>
            </a:pPr>
            <a:endParaRPr lang="en-US" sz="1000" dirty="0" smtClean="0"/>
          </a:p>
          <a:p>
            <a:pPr eaLnBrk="1" hangingPunct="1">
              <a:lnSpc>
                <a:spcPct val="80000"/>
              </a:lnSpc>
            </a:pPr>
            <a:r>
              <a:rPr lang="en-US" sz="2200" dirty="0" smtClean="0"/>
              <a:t>Profiles are also used in drawings to define areas for color fill.</a:t>
            </a:r>
          </a:p>
        </p:txBody>
      </p:sp>
      <p:pic>
        <p:nvPicPr>
          <p:cNvPr id="4" name="Picture 15" descr="Profil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8376" y="1807459"/>
            <a:ext cx="2255848" cy="196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6"/>
          <p:cNvGraphicFramePr>
            <a:graphicFrameLocks noChangeAspect="1"/>
          </p:cNvGraphicFramePr>
          <p:nvPr/>
        </p:nvGraphicFramePr>
        <p:xfrm>
          <a:off x="6174793" y="4212370"/>
          <a:ext cx="1931087" cy="1598598"/>
        </p:xfrm>
        <a:graphic>
          <a:graphicData uri="http://schemas.openxmlformats.org/presentationml/2006/ole">
            <p:oleObj spid="_x0000_s231426" name="Visio" r:id="rId5" imgW="1608296" imgH="1183958" progId="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Creation – Definition way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934" y="1288034"/>
            <a:ext cx="8649066" cy="5119688"/>
          </a:xfrm>
        </p:spPr>
        <p:txBody>
          <a:bodyPr/>
          <a:lstStyle/>
          <a:p>
            <a:r>
              <a:rPr lang="en-US" altLang="zh-CN" dirty="0" smtClean="0"/>
              <a:t>Some features use the “Definition” concept. Such as Extrude Feature.</a:t>
            </a:r>
          </a:p>
          <a:p>
            <a:pPr marL="342900" lvl="1" indent="-342900">
              <a:buClrTx/>
              <a:buSzTx/>
              <a:buFontTx/>
              <a:buChar char="•"/>
            </a:pPr>
            <a:r>
              <a:rPr lang="en-US" altLang="zh-CN" sz="2400" dirty="0" smtClean="0"/>
              <a:t>Allows the API to provide support for new settings/ properties and to easily handle any enhancement that are made to the feature in the future.</a:t>
            </a:r>
          </a:p>
          <a:p>
            <a:pPr marL="342900" lvl="1" indent="-342900">
              <a:buClrTx/>
              <a:buSzTx/>
              <a:buFontTx/>
              <a:buChar char="•"/>
            </a:pPr>
            <a:r>
              <a:rPr lang="en-US" altLang="zh-CN" sz="2400" dirty="0" smtClean="0"/>
              <a:t>Workflow:</a:t>
            </a:r>
          </a:p>
          <a:p>
            <a:pPr marL="627062" lvl="2" indent="-342900">
              <a:buClrTx/>
              <a:buSzTx/>
              <a:buFontTx/>
              <a:buChar char="•"/>
            </a:pPr>
            <a:r>
              <a:rPr lang="en-US" altLang="zh-CN" dirty="0" smtClean="0"/>
              <a:t>Create Definition. e.g. </a:t>
            </a:r>
            <a:r>
              <a:rPr lang="en-US" altLang="zh-CN" sz="1800" b="1" i="1" dirty="0" err="1" smtClean="0"/>
              <a:t>ExtrudeFeatures.CreateExtrudeDefinition</a:t>
            </a:r>
            <a:r>
              <a:rPr lang="en-US" altLang="zh-CN" sz="1800" b="1" i="1" dirty="0" smtClean="0"/>
              <a:t> </a:t>
            </a:r>
            <a:r>
              <a:rPr lang="en-US" altLang="zh-CN" dirty="0" smtClean="0"/>
              <a:t> </a:t>
            </a:r>
          </a:p>
          <a:p>
            <a:pPr marL="627062" lvl="2" indent="-342900">
              <a:buClrTx/>
              <a:buSzTx/>
              <a:buFontTx/>
              <a:buChar char="•"/>
            </a:pPr>
            <a:r>
              <a:rPr lang="en-US" altLang="zh-CN" dirty="0" smtClean="0"/>
              <a:t>Set properties to all of the various options of an extrude definition.  </a:t>
            </a:r>
          </a:p>
          <a:p>
            <a:pPr marL="627062" lvl="2" indent="-342900">
              <a:buClrTx/>
              <a:buSzTx/>
              <a:buFontTx/>
              <a:buChar char="•"/>
            </a:pPr>
            <a:r>
              <a:rPr lang="en-US" altLang="zh-CN" dirty="0" smtClean="0"/>
              <a:t>Add the feature by the definition. e.g. </a:t>
            </a:r>
            <a:r>
              <a:rPr lang="en-US" altLang="zh-CN" sz="1800" b="1" i="1" dirty="0" err="1" smtClean="0"/>
              <a:t>ExtrudeFeatures.Add</a:t>
            </a:r>
            <a:r>
              <a:rPr lang="en-US" altLang="zh-CN" dirty="0" smtClean="0"/>
              <a:t>  </a:t>
            </a:r>
            <a:r>
              <a:rPr lang="en-US" altLang="zh-CN" sz="2400" dirty="0" smtClean="0"/>
              <a:t>.  </a:t>
            </a:r>
          </a:p>
          <a:p>
            <a:pPr marL="342900" lvl="1" indent="-342900">
              <a:buClrTx/>
              <a:buSzTx/>
              <a:buFontTx/>
              <a:buChar char="•"/>
            </a:pPr>
            <a:r>
              <a:rPr lang="en-US" altLang="zh-CN" sz="2400" dirty="0" smtClean="0"/>
              <a:t>Provides full support for all functionality.</a:t>
            </a:r>
          </a:p>
          <a:p>
            <a:pPr eaLnBrk="1" hangingPunct="1">
              <a:lnSpc>
                <a:spcPct val="90000"/>
              </a:lnSpc>
            </a:pPr>
            <a:endParaRPr lang="en-US" altLang="zh-CN" sz="1700" b="1" i="1" dirty="0" smtClean="0">
              <a:latin typeface="Arial Narrow" pitchFamily="34" charset="0"/>
            </a:endParaRPr>
          </a:p>
          <a:p>
            <a:pPr marL="342900" lvl="1" indent="-342900">
              <a:buClrTx/>
              <a:buSzTx/>
              <a:buFontTx/>
              <a:buChar char="•"/>
            </a:pPr>
            <a:endParaRPr lang="en-US" altLang="zh-CN" sz="2400" dirty="0" smtClean="0"/>
          </a:p>
          <a:p>
            <a:pPr marL="342900" lvl="1" indent="-342900">
              <a:buClrTx/>
              <a:buSzTx/>
              <a:buFontTx/>
              <a:buChar char="•"/>
            </a:pPr>
            <a:endParaRPr lang="en-US" altLang="zh-CN" sz="2400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Extrude Feature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367922"/>
            <a:ext cx="8062912" cy="1217962"/>
          </a:xfrm>
        </p:spPr>
        <p:txBody>
          <a:bodyPr/>
          <a:lstStyle/>
          <a:p>
            <a:pPr eaLnBrk="1" hangingPunct="1"/>
            <a:r>
              <a:rPr lang="en-US" dirty="0" smtClean="0"/>
              <a:t>Creates an extrusion whose extent is defined by a specific distance, and taper angles are defined as well.</a:t>
            </a:r>
          </a:p>
          <a:p>
            <a:pPr eaLnBrk="1" hangingPunct="1">
              <a:buFont typeface="Wingdings" pitchFamily="-112" charset="2"/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87866" y="2634187"/>
            <a:ext cx="8204201" cy="3416320"/>
          </a:xfrm>
          <a:prstGeom prst="rect">
            <a:avLst/>
          </a:prstGeom>
          <a:solidFill>
            <a:schemeClr val="tx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'get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ExtrudeFeatures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collection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Dim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extrudes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As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ExtrudeFeatures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extrudes =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oPartDocDef.Features.ExtrudeFeatures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' Create an extrude definition.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Dim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extrudeDef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As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ExtrudeDefinition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extrudeDef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=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extrudes.CreateExtrudeDefinition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(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rectProfile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,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kNewBodyOperation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' Modify the extent and taper angles.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extrudeDef.SetDistanceExtent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(8,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kNegativeExtentDirection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extrudeDef.SetDistanceExtentTwo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(20)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extrudeDef.TaperAngle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=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"-2 deg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“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°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extrudeDef.TaperAngleTwo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=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"-10 deg"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' Create the extrusion.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Dim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extrude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As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ExtrudeFeature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 =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extrudes.Add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(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extrudeDef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Creation – direct way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87" y="1035050"/>
            <a:ext cx="9146645" cy="51196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smtClean="0"/>
              <a:t>Some features use direct way to create.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/>
              <a:t>The methods to create features using the API take the same inputs required when creating the features using the user interface.  e.g.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/>
          </a:p>
          <a:p>
            <a:pPr eaLnBrk="1" hangingPunct="1">
              <a:lnSpc>
                <a:spcPct val="90000"/>
              </a:lnSpc>
              <a:spcAft>
                <a:spcPts val="0"/>
              </a:spcAft>
              <a:buNone/>
            </a:pPr>
            <a:r>
              <a:rPr lang="en-US" altLang="zh-CN" dirty="0" smtClean="0">
                <a:latin typeface="Tahoma" pitchFamily="34" charset="0"/>
              </a:rPr>
              <a:t>	</a:t>
            </a:r>
            <a:r>
              <a:rPr lang="en-US" altLang="zh-CN" b="1" i="1" dirty="0" err="1" smtClean="0"/>
              <a:t>RevolveFeatures.AddByAngle</a:t>
            </a:r>
            <a:r>
              <a:rPr lang="en-US" altLang="zh-CN" b="1" i="1" dirty="0" smtClean="0"/>
              <a:t> </a:t>
            </a:r>
          </a:p>
          <a:p>
            <a:pPr eaLnBrk="1" hangingPunct="1">
              <a:lnSpc>
                <a:spcPct val="90000"/>
              </a:lnSpc>
              <a:spcAft>
                <a:spcPts val="0"/>
              </a:spcAft>
              <a:buNone/>
            </a:pPr>
            <a:endParaRPr lang="en-US" altLang="zh-CN" b="1" i="1" dirty="0" smtClean="0"/>
          </a:p>
          <a:p>
            <a:pPr eaLnBrk="1" hangingPunct="1">
              <a:lnSpc>
                <a:spcPct val="90000"/>
              </a:lnSpc>
              <a:spcAft>
                <a:spcPts val="0"/>
              </a:spcAft>
              <a:buNone/>
            </a:pPr>
            <a:r>
              <a:rPr lang="en-US" altLang="zh-CN" b="1" dirty="0" smtClean="0"/>
              <a:t> </a:t>
            </a:r>
            <a:r>
              <a:rPr lang="en-US" altLang="zh-CN" sz="1800" b="1" dirty="0" smtClean="0"/>
              <a:t>   Sub</a:t>
            </a:r>
            <a:r>
              <a:rPr lang="en-US" altLang="zh-CN" sz="1800" dirty="0" smtClean="0"/>
              <a:t> </a:t>
            </a:r>
            <a:r>
              <a:rPr lang="en-US" altLang="zh-CN" sz="1800" b="1" dirty="0" err="1" smtClean="0"/>
              <a:t>AddByAngle</a:t>
            </a:r>
            <a:r>
              <a:rPr lang="en-US" altLang="zh-CN" sz="1800" dirty="0" smtClean="0"/>
              <a:t>(</a:t>
            </a:r>
            <a:r>
              <a:rPr lang="en-US" altLang="zh-CN" sz="1800" b="1" dirty="0" smtClean="0">
                <a:hlinkClick r:id="rId2" action="ppaction://hlinkfile"/>
              </a:rPr>
              <a:t>Profile</a:t>
            </a:r>
            <a:r>
              <a:rPr lang="en-US" altLang="zh-CN" sz="1800" dirty="0" smtClean="0"/>
              <a:t> </a:t>
            </a:r>
            <a:r>
              <a:rPr lang="en-US" altLang="zh-CN" sz="1800" b="1" dirty="0" smtClean="0"/>
              <a:t>As</a:t>
            </a:r>
            <a:r>
              <a:rPr lang="en-US" altLang="zh-CN" sz="1800" dirty="0" smtClean="0"/>
              <a:t> </a:t>
            </a:r>
            <a:r>
              <a:rPr lang="en-US" altLang="zh-CN" sz="1800" dirty="0" smtClean="0">
                <a:hlinkClick r:id="rId2" action="ppaction://hlinkfile"/>
              </a:rPr>
              <a:t>Profile</a:t>
            </a:r>
            <a:r>
              <a:rPr lang="en-US" altLang="zh-CN" sz="1800" dirty="0" smtClean="0"/>
              <a:t>,</a:t>
            </a:r>
          </a:p>
          <a:p>
            <a:pPr eaLnBrk="1" hangingPunct="1">
              <a:lnSpc>
                <a:spcPct val="90000"/>
              </a:lnSpc>
              <a:spcAft>
                <a:spcPts val="0"/>
              </a:spcAft>
              <a:buNone/>
            </a:pPr>
            <a:r>
              <a:rPr lang="en-US" altLang="zh-CN" sz="1800" dirty="0" smtClean="0"/>
              <a:t>                                  </a:t>
            </a:r>
            <a:r>
              <a:rPr lang="en-US" altLang="zh-CN" sz="1800" b="1" dirty="0" err="1" smtClean="0"/>
              <a:t>AxisEntity</a:t>
            </a:r>
            <a:r>
              <a:rPr lang="en-US" altLang="zh-CN" sz="1800" dirty="0" smtClean="0"/>
              <a:t> </a:t>
            </a:r>
            <a:r>
              <a:rPr lang="en-US" altLang="zh-CN" sz="1800" b="1" dirty="0" smtClean="0"/>
              <a:t>As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IDispatch</a:t>
            </a:r>
            <a:r>
              <a:rPr lang="en-US" altLang="zh-CN" sz="1800" dirty="0" smtClean="0"/>
              <a:t>,</a:t>
            </a:r>
          </a:p>
          <a:p>
            <a:pPr eaLnBrk="1" hangingPunct="1">
              <a:lnSpc>
                <a:spcPct val="90000"/>
              </a:lnSpc>
              <a:spcAft>
                <a:spcPts val="0"/>
              </a:spcAft>
              <a:buNone/>
            </a:pPr>
            <a:r>
              <a:rPr lang="en-US" altLang="zh-CN" sz="1800" dirty="0" smtClean="0"/>
              <a:t>                                  </a:t>
            </a:r>
            <a:r>
              <a:rPr lang="en-US" altLang="zh-CN" sz="1800" b="1" dirty="0" smtClean="0"/>
              <a:t>Angle</a:t>
            </a:r>
            <a:r>
              <a:rPr lang="en-US" altLang="zh-CN" sz="1800" dirty="0" smtClean="0"/>
              <a:t> </a:t>
            </a:r>
            <a:r>
              <a:rPr lang="en-US" altLang="zh-CN" sz="1800" b="1" dirty="0" smtClean="0"/>
              <a:t>As</a:t>
            </a:r>
            <a:r>
              <a:rPr lang="en-US" altLang="zh-CN" sz="1800" dirty="0" smtClean="0"/>
              <a:t> </a:t>
            </a:r>
            <a:r>
              <a:rPr lang="en-US" altLang="zh-CN" sz="1800" b="1" dirty="0" smtClean="0"/>
              <a:t>VARIANT</a:t>
            </a:r>
            <a:r>
              <a:rPr lang="en-US" altLang="zh-CN" sz="1800" dirty="0" smtClean="0"/>
              <a:t>,</a:t>
            </a:r>
          </a:p>
          <a:p>
            <a:pPr eaLnBrk="1" hangingPunct="1">
              <a:lnSpc>
                <a:spcPct val="90000"/>
              </a:lnSpc>
              <a:spcAft>
                <a:spcPts val="0"/>
              </a:spcAft>
              <a:buNone/>
            </a:pPr>
            <a:r>
              <a:rPr lang="en-US" altLang="zh-CN" sz="1800" dirty="0" smtClean="0"/>
              <a:t>                                  </a:t>
            </a:r>
            <a:r>
              <a:rPr lang="en-US" altLang="zh-CN" sz="1800" b="1" dirty="0" err="1" smtClean="0"/>
              <a:t>ExtentDirection</a:t>
            </a:r>
            <a:r>
              <a:rPr lang="en-US" altLang="zh-CN" sz="1800" dirty="0" smtClean="0"/>
              <a:t> </a:t>
            </a:r>
            <a:r>
              <a:rPr lang="en-US" altLang="zh-CN" sz="1800" b="1" dirty="0" smtClean="0"/>
              <a:t>As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>
                <a:hlinkClick r:id="rId3" action="ppaction://hlinkfile"/>
              </a:rPr>
              <a:t>PartFeatureExtentDirectionEnum</a:t>
            </a:r>
            <a:r>
              <a:rPr lang="en-US" altLang="zh-CN" sz="1800" dirty="0" smtClean="0"/>
              <a:t>, </a:t>
            </a:r>
          </a:p>
          <a:p>
            <a:pPr eaLnBrk="1" hangingPunct="1">
              <a:lnSpc>
                <a:spcPct val="90000"/>
              </a:lnSpc>
              <a:spcAft>
                <a:spcPts val="0"/>
              </a:spcAft>
              <a:buNone/>
            </a:pPr>
            <a:r>
              <a:rPr lang="en-US" altLang="zh-CN" sz="1800" b="1" dirty="0" smtClean="0"/>
              <a:t>                                 Operation</a:t>
            </a:r>
            <a:r>
              <a:rPr lang="en-US" altLang="zh-CN" sz="1800" dirty="0" smtClean="0"/>
              <a:t> </a:t>
            </a:r>
            <a:r>
              <a:rPr lang="en-US" altLang="zh-CN" sz="1800" b="1" dirty="0" smtClean="0"/>
              <a:t>As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>
                <a:hlinkClick r:id="rId4" action="ppaction://hlinkfile"/>
              </a:rPr>
              <a:t>PartFeatureOperationEnum</a:t>
            </a:r>
            <a:r>
              <a:rPr lang="en-US" altLang="zh-CN" sz="1800" dirty="0" smtClean="0"/>
              <a:t>, </a:t>
            </a:r>
          </a:p>
          <a:p>
            <a:pPr eaLnBrk="1" hangingPunct="1">
              <a:lnSpc>
                <a:spcPct val="90000"/>
              </a:lnSpc>
              <a:spcAft>
                <a:spcPts val="0"/>
              </a:spcAft>
              <a:buNone/>
            </a:pPr>
            <a:r>
              <a:rPr lang="en-US" altLang="zh-CN" sz="1800" b="1" dirty="0" smtClean="0"/>
              <a:t>                                 Result</a:t>
            </a:r>
            <a:r>
              <a:rPr lang="en-US" altLang="zh-CN" sz="1800" dirty="0" smtClean="0"/>
              <a:t> </a:t>
            </a:r>
            <a:r>
              <a:rPr lang="en-US" altLang="zh-CN" sz="1800" b="1" dirty="0" smtClean="0"/>
              <a:t>As</a:t>
            </a:r>
            <a:r>
              <a:rPr lang="en-US" altLang="zh-CN" sz="1800" dirty="0" smtClean="0"/>
              <a:t> [out, </a:t>
            </a:r>
            <a:r>
              <a:rPr lang="en-US" altLang="zh-CN" sz="1800" dirty="0" err="1" smtClean="0"/>
              <a:t>retval</a:t>
            </a:r>
            <a:r>
              <a:rPr lang="en-US" altLang="zh-CN" sz="1800" dirty="0" smtClean="0"/>
              <a:t>] </a:t>
            </a:r>
            <a:r>
              <a:rPr lang="en-US" altLang="zh-CN" sz="1800" dirty="0" err="1" smtClean="0">
                <a:hlinkClick r:id="rId5" action="ppaction://hlinkfile"/>
              </a:rPr>
              <a:t>RevolveFeature</a:t>
            </a:r>
            <a:r>
              <a:rPr lang="en-US" altLang="zh-CN" sz="1800" dirty="0" smtClean="0"/>
              <a:t>*)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Revolve Feature - Sample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416050"/>
            <a:ext cx="8062912" cy="1284817"/>
          </a:xfrm>
        </p:spPr>
        <p:txBody>
          <a:bodyPr/>
          <a:lstStyle/>
          <a:p>
            <a:r>
              <a:rPr lang="en-US" altLang="zh-CN" dirty="0" smtClean="0"/>
              <a:t>Creates a revolve feature whose angle is defined.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39617" name="Rectangle 1"/>
          <p:cNvSpPr>
            <a:spLocks noChangeArrowheads="1"/>
          </p:cNvSpPr>
          <p:nvPr/>
        </p:nvSpPr>
        <p:spPr bwMode="auto">
          <a:xfrm>
            <a:off x="457200" y="2079536"/>
            <a:ext cx="8195733" cy="2400657"/>
          </a:xfrm>
          <a:prstGeom prst="rect">
            <a:avLst/>
          </a:prstGeom>
          <a:solidFill>
            <a:schemeClr val="tx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'get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RevolveFeatures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collection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Dim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revolves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As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RevolveFeatures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revolves =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oPartDocDef.Features.RevolveFeatures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' Create the Revolve Feature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Dim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revolve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As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RevolveFeature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revolve =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revolves.AddByAngle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(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oProfile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oAxisEntity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360,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PartFeatureExtentDirectionEnum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.kNegativeExtentDirection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,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  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PartFeatureOperationEnum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.kJoinOperation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Editing of features is accomplished in several ways:</a:t>
            </a:r>
          </a:p>
          <a:p>
            <a:pPr lvl="2" eaLnBrk="1" hangingPunct="1"/>
            <a:r>
              <a:rPr lang="en-US" sz="1800" dirty="0" smtClean="0"/>
              <a:t>Editing the values of associated parameters.</a:t>
            </a:r>
          </a:p>
          <a:p>
            <a:pPr lvl="2" eaLnBrk="1" hangingPunct="1"/>
            <a:r>
              <a:rPr lang="en-US" sz="1800" dirty="0" smtClean="0"/>
              <a:t>Editing the contents of the driving sketch.  (Depending on the change made, it may require calling </a:t>
            </a:r>
            <a:r>
              <a:rPr lang="en-US" sz="1800" b="1" i="1" dirty="0" err="1" smtClean="0"/>
              <a:t>PlanarSketch.UpdateProfiles</a:t>
            </a:r>
            <a:r>
              <a:rPr lang="en-US" sz="1800" dirty="0" smtClean="0"/>
              <a:t>)</a:t>
            </a:r>
          </a:p>
          <a:p>
            <a:pPr lvl="2" eaLnBrk="1" hangingPunct="1"/>
            <a:r>
              <a:rPr lang="en-US" sz="1800" dirty="0" smtClean="0"/>
              <a:t>Changing the extent type.  (Currently only supported by extrusions and revolutions.)</a:t>
            </a:r>
          </a:p>
          <a:p>
            <a:pPr lvl="2" eaLnBrk="1" hangingPunct="1"/>
            <a:r>
              <a:rPr lang="en-US" sz="1800" dirty="0" smtClean="0"/>
              <a:t>Repositioning the stop node to insert features within the feature tree.  </a:t>
            </a:r>
            <a:r>
              <a:rPr lang="en-US" sz="1800" b="1" i="1" dirty="0" err="1" smtClean="0">
                <a:latin typeface="Tahoma" pitchFamily="34" charset="0"/>
              </a:rPr>
              <a:t>PartFeature.SetEndOfPart</a:t>
            </a:r>
            <a:r>
              <a:rPr lang="en-US" sz="1800" b="1" i="1" dirty="0" smtClean="0"/>
              <a:t> </a:t>
            </a:r>
          </a:p>
          <a:p>
            <a:pPr lvl="2" eaLnBrk="1" hangingPunct="1"/>
            <a:r>
              <a:rPr lang="en-US" sz="1800" dirty="0" smtClean="0"/>
              <a:t>Deleting features.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Modification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Local modification features perform modifications to the existing model and don’t require any profile or path input.  For example, Shell, Thread, Fillet, etc. </a:t>
            </a:r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dirty="0" smtClean="0"/>
              <a:t>Require the ability to provide existing geometry as input arguments.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fi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9805" y="3613533"/>
            <a:ext cx="2433544" cy="25772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Fillet - Example</a:t>
            </a:r>
            <a:endParaRPr lang="en-US" dirty="0"/>
          </a:p>
        </p:txBody>
      </p:sp>
      <p:sp>
        <p:nvSpPr>
          <p:cNvPr id="207873" name="Text Box 1"/>
          <p:cNvSpPr txBox="1">
            <a:spLocks noChangeArrowheads="1"/>
          </p:cNvSpPr>
          <p:nvPr/>
        </p:nvSpPr>
        <p:spPr bwMode="auto">
          <a:xfrm>
            <a:off x="383467" y="1400922"/>
            <a:ext cx="7913866" cy="3526678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200" b="1" u="none" noProof="1" smtClean="0">
              <a:solidFill>
                <a:srgbClr val="0000FF"/>
              </a:solidFill>
              <a:latin typeface="Courier New" pitchFamily="49" charset="0"/>
            </a:endParaRPr>
          </a:p>
          <a:p>
            <a:pPr lvl="0"/>
            <a:r>
              <a:rPr lang="en-US" sz="1200" b="1" u="none" noProof="1" smtClean="0">
                <a:solidFill>
                  <a:srgbClr val="0000FF"/>
                </a:solidFill>
                <a:latin typeface="Courier New" pitchFamily="49" charset="0"/>
              </a:rPr>
              <a:t>Dim</a:t>
            </a:r>
            <a:r>
              <a:rPr lang="en-US" sz="1200" b="1" u="none" noProof="1" smtClean="0">
                <a:latin typeface="Courier New" pitchFamily="49" charset="0"/>
              </a:rPr>
              <a:t> </a:t>
            </a:r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oPartDoc</a:t>
            </a:r>
            <a:r>
              <a:rPr lang="en-US" sz="1200" b="1" u="none" noProof="1" smtClean="0">
                <a:latin typeface="Courier New" pitchFamily="49" charset="0"/>
              </a:rPr>
              <a:t> </a:t>
            </a:r>
            <a:r>
              <a:rPr lang="en-US" sz="1200" b="1" u="none" noProof="1" smtClean="0">
                <a:solidFill>
                  <a:srgbClr val="0000FF"/>
                </a:solidFill>
                <a:latin typeface="Courier New" pitchFamily="49" charset="0"/>
              </a:rPr>
              <a:t>As</a:t>
            </a:r>
            <a:r>
              <a:rPr lang="en-US" sz="1200" b="1" u="none" noProof="1" smtClean="0">
                <a:latin typeface="Courier New" pitchFamily="49" charset="0"/>
              </a:rPr>
              <a:t> </a:t>
            </a:r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PartDocument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bg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oPartDoc = _InvApplication.ActiveDocument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oPartDef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PartComponentDefinition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oPartDef = oPartDoc.ComponentDefinition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r>
              <a:rPr lang="en-US" altLang="zh-CN" sz="1200" b="1" u="none" noProof="1" smtClean="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altLang="zh-CN" sz="1200" b="1" u="none" noProof="1" smtClean="0">
                <a:solidFill>
                  <a:srgbClr val="008000"/>
                </a:solidFill>
                <a:latin typeface="Courier New" pitchFamily="49" charset="0"/>
              </a:rPr>
              <a:t>' Assumes an edge is </a:t>
            </a:r>
            <a:r>
              <a:rPr lang="en-US" altLang="zh-CN" sz="1200" b="1" u="none" noProof="1" smtClean="0">
                <a:solidFill>
                  <a:srgbClr val="008000"/>
                </a:solidFill>
                <a:latin typeface="Courier New" pitchFamily="49" charset="0"/>
              </a:rPr>
              <a:t>selected</a:t>
            </a:r>
            <a:r>
              <a:rPr lang="en-US" altLang="zh-CN" sz="1200" b="1" u="none" noProof="1" smtClean="0">
                <a:solidFill>
                  <a:srgbClr val="008000"/>
                </a:solidFill>
                <a:latin typeface="Courier New" pitchFamily="49" charset="0"/>
              </a:rPr>
              <a:t>.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oEdge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Edge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oEdge = oPartDoc.SelectSet.Item(1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008000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rgbClr val="008000"/>
                </a:solidFill>
                <a:latin typeface="Courier New" pitchFamily="49" charset="0"/>
              </a:rPr>
              <a:t>‘create edge collection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008000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oEdges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EdgeCollection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oEdges = ThisApplication.TransientObjects.CreateEdgeCollection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oEdges.Add(oEdge)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oFillet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FilletFeature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oFillet = oPartDef.Features.FilletFeatures.AddSimple(oEdges, 0.5)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and Extent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76" y="1313803"/>
            <a:ext cx="5699755" cy="489076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Some objects can have be defined in one of several ways.  These definitions can also change over time.</a:t>
            </a:r>
          </a:p>
          <a:p>
            <a:pPr eaLnBrk="1" hangingPunct="1">
              <a:lnSpc>
                <a:spcPct val="90000"/>
              </a:lnSpc>
            </a:pPr>
            <a:endParaRPr lang="en-US" sz="1000" dirty="0" smtClean="0"/>
          </a:p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For example, an extrude feature’s extent can be defined as Distance, To Next, To, From To, and All.  It’s always the same extrude feature, but the extent type can change.</a:t>
            </a:r>
          </a:p>
          <a:p>
            <a:pPr eaLnBrk="1" hangingPunct="1">
              <a:lnSpc>
                <a:spcPct val="90000"/>
              </a:lnSpc>
            </a:pPr>
            <a:endParaRPr lang="en-US" sz="1000" dirty="0" smtClean="0"/>
          </a:p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Other features also have different extent types; revolve, coil, hole, and extrude.</a:t>
            </a:r>
          </a:p>
          <a:p>
            <a:pPr eaLnBrk="1" hangingPunct="1">
              <a:lnSpc>
                <a:spcPct val="90000"/>
              </a:lnSpc>
            </a:pPr>
            <a:endParaRPr lang="en-US" sz="1000" dirty="0" smtClean="0"/>
          </a:p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Other objects use this same concept to define their definition; iFeatures, derived parts, work features, holes, chamfer, fillet, and shell.</a:t>
            </a:r>
          </a:p>
        </p:txBody>
      </p:sp>
      <p:graphicFrame>
        <p:nvGraphicFramePr>
          <p:cNvPr id="97282" name="Object 4"/>
          <p:cNvGraphicFramePr>
            <a:graphicFrameLocks noChangeAspect="1"/>
          </p:cNvGraphicFramePr>
          <p:nvPr/>
        </p:nvGraphicFramePr>
        <p:xfrm>
          <a:off x="6127590" y="1509421"/>
          <a:ext cx="1906673" cy="2474950"/>
        </p:xfrm>
        <a:graphic>
          <a:graphicData uri="http://schemas.openxmlformats.org/presentationml/2006/ole">
            <p:oleObj spid="_x0000_s149506" name="Actrix Document" r:id="rId4" imgW="1692000" imgH="2196000" progId="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8" y="56515"/>
            <a:ext cx="8470582" cy="995045"/>
          </a:xfrm>
        </p:spPr>
        <p:txBody>
          <a:bodyPr/>
          <a:lstStyle/>
          <a:p>
            <a:r>
              <a:rPr lang="en-US" dirty="0" smtClean="0"/>
              <a:t>Goal: Creation of a Part through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60" y="1281394"/>
            <a:ext cx="5715950" cy="3550285"/>
          </a:xfrm>
        </p:spPr>
        <p:txBody>
          <a:bodyPr/>
          <a:lstStyle/>
          <a:p>
            <a:pPr eaLnBrk="1" hangingPunct="1">
              <a:buNone/>
            </a:pPr>
            <a:r>
              <a:rPr lang="en-US" sz="2200" dirty="0" smtClean="0"/>
              <a:t>Steps:</a:t>
            </a:r>
          </a:p>
          <a:p>
            <a:pPr eaLnBrk="1" hangingPunct="1">
              <a:buNone/>
            </a:pPr>
            <a:endParaRPr lang="en-US" sz="1000" dirty="0" smtClean="0"/>
          </a:p>
          <a:p>
            <a:pPr eaLnBrk="1" hangingPunct="1"/>
            <a:r>
              <a:rPr lang="en-US" sz="2200" dirty="0" smtClean="0"/>
              <a:t>Creation of Sketch1 (entities + constraints) to define shape of the 1</a:t>
            </a:r>
            <a:r>
              <a:rPr lang="en-US" sz="2200" baseline="30000" dirty="0" smtClean="0"/>
              <a:t>st</a:t>
            </a:r>
            <a:r>
              <a:rPr lang="en-US" sz="2200" dirty="0" smtClean="0"/>
              <a:t> extrusion.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sz="2200" dirty="0" smtClean="0"/>
              <a:t>Creation of Extrusion1 using Sketch 1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sz="2200" dirty="0" smtClean="0"/>
              <a:t>Creation of Sketch2 on a face of the part.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sz="2200" dirty="0" smtClean="0"/>
              <a:t>Creation of Extrusion2 using Sketch 2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sz="2200" dirty="0" smtClean="0"/>
              <a:t>Creation of Fillet1 by selecting an edge.</a:t>
            </a:r>
          </a:p>
          <a:p>
            <a:endParaRPr lang="en-US" sz="2200" dirty="0"/>
          </a:p>
        </p:txBody>
      </p:sp>
      <p:pic>
        <p:nvPicPr>
          <p:cNvPr id="19353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8752" y="1488098"/>
            <a:ext cx="2533216" cy="2002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1669" y="3735266"/>
            <a:ext cx="22860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Paths consist of a combination of 2D and 3D sketches that are </a:t>
            </a:r>
            <a:r>
              <a:rPr lang="en-US" dirty="0" err="1" smtClean="0"/>
              <a:t>positionally</a:t>
            </a:r>
            <a:r>
              <a:rPr lang="en-US" dirty="0" smtClean="0"/>
              <a:t> connected.</a:t>
            </a:r>
          </a:p>
          <a:p>
            <a:pPr eaLnBrk="1" hangingPunct="1"/>
            <a:r>
              <a:rPr lang="en-US" dirty="0" smtClean="0"/>
              <a:t>Used as input for the sweep feature, split feature, and  rectangular pattern.</a:t>
            </a:r>
          </a:p>
          <a:p>
            <a:pPr eaLnBrk="1" hangingPunct="1"/>
            <a:r>
              <a:rPr lang="en-US" dirty="0" smtClean="0"/>
              <a:t>When creating, a single entity is provided as</a:t>
            </a:r>
            <a:br>
              <a:rPr lang="en-US" dirty="0" smtClean="0"/>
            </a:br>
            <a:r>
              <a:rPr lang="en-US" dirty="0" smtClean="0"/>
              <a:t>input and Inventor finds the chain </a:t>
            </a:r>
            <a:br>
              <a:rPr lang="en-US" dirty="0" smtClean="0"/>
            </a:br>
            <a:r>
              <a:rPr lang="en-US" dirty="0" smtClean="0"/>
              <a:t>of all end connected entities.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15677" y="2871350"/>
            <a:ext cx="4513628" cy="358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76" y="1576693"/>
            <a:ext cx="5020643" cy="4890760"/>
          </a:xfrm>
        </p:spPr>
        <p:txBody>
          <a:bodyPr/>
          <a:lstStyle/>
          <a:p>
            <a:pPr eaLnBrk="1" hangingPunct="1"/>
            <a:r>
              <a:rPr lang="en-US" dirty="0" smtClean="0"/>
              <a:t>API supports creation, query, and edit  of 3D sketches.</a:t>
            </a:r>
          </a:p>
          <a:p>
            <a:pPr eaLnBrk="1" hangingPunct="1"/>
            <a:r>
              <a:rPr lang="en-US" dirty="0" smtClean="0"/>
              <a:t>Like 2D sketch entities, 3D sketches are always connected to points (</a:t>
            </a:r>
            <a:r>
              <a:rPr lang="en-US" dirty="0" err="1" smtClean="0"/>
              <a:t>workpoints</a:t>
            </a:r>
            <a:r>
              <a:rPr lang="en-US" dirty="0" smtClean="0"/>
              <a:t>, 2D sketch points, or model vertices).</a:t>
            </a:r>
          </a:p>
          <a:p>
            <a:endParaRPr lang="en-US" dirty="0"/>
          </a:p>
        </p:txBody>
      </p:sp>
      <p:pic>
        <p:nvPicPr>
          <p:cNvPr id="4" name="Picture 6" descr="Pip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34" r="24542"/>
          <a:stretch>
            <a:fillRect/>
          </a:stretch>
        </p:blipFill>
        <p:spPr>
          <a:xfrm>
            <a:off x="5196870" y="1352650"/>
            <a:ext cx="3390705" cy="494726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Can create lines, </a:t>
            </a:r>
            <a:r>
              <a:rPr lang="en-US" dirty="0" err="1" smtClean="0"/>
              <a:t>splines</a:t>
            </a:r>
            <a:r>
              <a:rPr lang="en-US" dirty="0" smtClean="0"/>
              <a:t>, and fixed </a:t>
            </a:r>
            <a:r>
              <a:rPr lang="en-US" dirty="0" err="1" smtClean="0"/>
              <a:t>splines</a:t>
            </a:r>
            <a:r>
              <a:rPr lang="en-US" dirty="0" smtClean="0"/>
              <a:t>.</a:t>
            </a:r>
          </a:p>
          <a:p>
            <a:pPr eaLnBrk="1" hangingPunct="1"/>
            <a:r>
              <a:rPr lang="en-US" dirty="0" smtClean="0"/>
              <a:t>Can include existing geometry from the model and other sketches.</a:t>
            </a:r>
          </a:p>
          <a:p>
            <a:pPr eaLnBrk="1" hangingPunct="1"/>
            <a:r>
              <a:rPr lang="en-US" dirty="0" smtClean="0"/>
              <a:t>Creation of geometric and dimensional constraints.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Sketch - Example</a:t>
            </a:r>
            <a:endParaRPr lang="en-US" dirty="0"/>
          </a:p>
        </p:txBody>
      </p:sp>
      <p:sp>
        <p:nvSpPr>
          <p:cNvPr id="216065" name="Text Box 1"/>
          <p:cNvSpPr txBox="1">
            <a:spLocks noChangeArrowheads="1"/>
          </p:cNvSpPr>
          <p:nvPr/>
        </p:nvSpPr>
        <p:spPr bwMode="auto">
          <a:xfrm>
            <a:off x="523846" y="1169056"/>
            <a:ext cx="7240087" cy="5304667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Public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Sub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Draw3DSketch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()</a:t>
            </a:r>
            <a:endParaRPr kumimoji="0" lang="fr-FR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200" b="1" u="none" noProof="1" smtClean="0">
                <a:latin typeface="Courier New" pitchFamily="49" charset="0"/>
              </a:rPr>
              <a:t>   </a:t>
            </a:r>
            <a:r>
              <a:rPr lang="fr-FR" sz="1200" b="1" u="none" noProof="1" smtClean="0">
                <a:solidFill>
                  <a:srgbClr val="00CC00"/>
                </a:solidFill>
                <a:latin typeface="Courier New" pitchFamily="49" charset="0"/>
              </a:rPr>
              <a:t> ‘ get active document</a:t>
            </a:r>
            <a:endParaRPr kumimoji="0" lang="fr-FR" sz="1200" b="1" i="0" u="none" strike="noStrike" cap="none" normalizeH="0" baseline="0" noProof="1" smtClean="0">
              <a:ln>
                <a:noFill/>
              </a:ln>
              <a:solidFill>
                <a:srgbClr val="00CC00"/>
              </a:solidFill>
              <a:effectLst/>
              <a:latin typeface="Courier New" pitchFamily="49" charset="0"/>
            </a:endParaRPr>
          </a:p>
          <a:p>
            <a:pPr lvl="0"/>
            <a:r>
              <a:rPr lang="fr-FR" sz="1200" b="1" u="none" noProof="1" smtClean="0">
                <a:latin typeface="Courier New" pitchFamily="49" charset="0"/>
              </a:rPr>
              <a:t>    </a:t>
            </a:r>
            <a:r>
              <a:rPr lang="en-US" sz="1200" b="1" u="none" noProof="1" smtClean="0">
                <a:solidFill>
                  <a:srgbClr val="0000FF"/>
                </a:solidFill>
                <a:latin typeface="Courier New" pitchFamily="49" charset="0"/>
              </a:rPr>
              <a:t>Dim</a:t>
            </a:r>
            <a:r>
              <a:rPr lang="en-US" sz="1200" b="1" u="none" noProof="1" smtClean="0">
                <a:latin typeface="Courier New" pitchFamily="49" charset="0"/>
              </a:rPr>
              <a:t> </a:t>
            </a:r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oPartDoc</a:t>
            </a:r>
            <a:r>
              <a:rPr lang="en-US" sz="1200" b="1" u="none" noProof="1" smtClean="0">
                <a:latin typeface="Courier New" pitchFamily="49" charset="0"/>
              </a:rPr>
              <a:t> </a:t>
            </a:r>
            <a:r>
              <a:rPr lang="en-US" sz="1200" b="1" u="none" noProof="1" smtClean="0">
                <a:solidFill>
                  <a:srgbClr val="0000FF"/>
                </a:solidFill>
                <a:latin typeface="Courier New" pitchFamily="49" charset="0"/>
              </a:rPr>
              <a:t>As</a:t>
            </a:r>
            <a:r>
              <a:rPr lang="en-US" sz="1200" b="1" u="none" noProof="1" smtClean="0">
                <a:latin typeface="Courier New" pitchFamily="49" charset="0"/>
              </a:rPr>
              <a:t> </a:t>
            </a:r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PartDocument</a:t>
            </a:r>
          </a:p>
          <a:p>
            <a:pPr lvl="0"/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    oPartDoc = _</a:t>
            </a:r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InvApplication.ActiveDocument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latin typeface="Courier New" pitchFamily="49" charset="0"/>
              </a:rPr>
              <a:t> </a:t>
            </a:r>
            <a:r>
              <a:rPr lang="en-US" sz="1200" b="1" u="none" noProof="1" smtClean="0">
                <a:latin typeface="Courier New" pitchFamily="49" charset="0"/>
              </a:rPr>
              <a:t>   ‘</a:t>
            </a:r>
            <a:r>
              <a:rPr lang="en-US" sz="1200" b="1" u="none" noProof="1" smtClean="0">
                <a:solidFill>
                  <a:srgbClr val="00CC00"/>
                </a:solidFill>
                <a:latin typeface="Courier New" pitchFamily="49" charset="0"/>
              </a:rPr>
              <a:t>get part component definition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    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oPartDef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PartComponentDefinition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oPartDef =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oPartDoc.ComponentDefinition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rgbClr val="00CC00"/>
                </a:solidFill>
                <a:latin typeface="Courier New" pitchFamily="49" charset="0"/>
              </a:rPr>
              <a:t>    ‘ add sketch 3d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oSketch3D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Sketch3D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oSketch3D =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oPartDef.Sketches3D.Add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</a:t>
            </a: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oTG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TransientGeometry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oTG = _InvApplication.TransientGeometry</a:t>
            </a:r>
          </a:p>
          <a:p>
            <a:r>
              <a:rPr lang="en-US" sz="1200" b="1" u="none" noProof="1" smtClean="0">
                <a:solidFill>
                  <a:srgbClr val="00CC00"/>
                </a:solidFill>
                <a:latin typeface="Courier New" pitchFamily="49" charset="0"/>
              </a:rPr>
              <a:t>    ‘ add a sketch line of 3d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oLastLine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SketchLine3D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oLastLine = oSketch3D.SketchLines3D.AddByTwoPoints(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                          oPartDef.WorkPoints.Item(1),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			oTG.CreatePoint(5, 0, 0))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</a:t>
            </a:r>
            <a:r>
              <a:rPr lang="en-US" sz="1200" b="1" u="none" noProof="1" smtClean="0">
                <a:solidFill>
                  <a:srgbClr val="00CC00"/>
                </a:solidFill>
                <a:latin typeface="Courier New" pitchFamily="49" charset="0"/>
              </a:rPr>
              <a:t>‘ add one more sketch line of 3d, using the end point of the first line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oLastLine = oSketch3D.SketchLines3D.AddByTwoPoints(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                   	oLastLine.EndSketchPoint,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			oTG.CreatePoint(5, 5, 0),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			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True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, 2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rgbClr val="00CC00"/>
                </a:solidFill>
                <a:latin typeface="Courier New" pitchFamily="49" charset="0"/>
              </a:rPr>
              <a:t>    ‘add the third sketch line, using the end point of the second line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oLastLine = oSketch3D.SketchLines3D.AddByTwoPoints(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                       	oLastLine.EndSketchPoint,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			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oTG.CreatePoint(5, 5, 3))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End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Sub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96052" y="280661"/>
            <a:ext cx="3223557" cy="365716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Sweep Features</a:t>
            </a:r>
            <a:endParaRPr lang="en-US" smtClean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SweepFeatures</a:t>
            </a:r>
            <a:r>
              <a:rPr lang="fr-FR" dirty="0" smtClean="0"/>
              <a:t> collection </a:t>
            </a:r>
            <a:r>
              <a:rPr lang="fr-FR" dirty="0" err="1" smtClean="0"/>
              <a:t>provides</a:t>
            </a:r>
            <a:r>
              <a:rPr lang="fr-FR" dirty="0" smtClean="0"/>
              <a:t> </a:t>
            </a:r>
            <a:r>
              <a:rPr lang="fr-FR" dirty="0" err="1" smtClean="0"/>
              <a:t>various</a:t>
            </a:r>
            <a:r>
              <a:rPr lang="fr-FR" dirty="0" smtClean="0"/>
              <a:t> </a:t>
            </a:r>
            <a:r>
              <a:rPr lang="fr-FR" dirty="0" err="1" smtClean="0"/>
              <a:t>ways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sweep</a:t>
            </a:r>
            <a:r>
              <a:rPr lang="fr-FR" dirty="0" smtClean="0"/>
              <a:t>:</a:t>
            </a:r>
          </a:p>
          <a:p>
            <a:endParaRPr lang="fr-FR" sz="1000" dirty="0" smtClean="0"/>
          </a:p>
          <a:p>
            <a:pPr lvl="2"/>
            <a:r>
              <a:rPr lang="en-US" b="1" i="1" dirty="0" err="1" smtClean="0"/>
              <a:t>AddUsingPath</a:t>
            </a:r>
            <a:r>
              <a:rPr lang="en-US" b="1" i="1" dirty="0" smtClean="0"/>
              <a:t> (…)</a:t>
            </a:r>
          </a:p>
          <a:p>
            <a:pPr lvl="2"/>
            <a:r>
              <a:rPr lang="en-US" b="1" i="1" dirty="0" err="1" smtClean="0"/>
              <a:t>AddUsingPathAndGuideRail</a:t>
            </a:r>
            <a:r>
              <a:rPr lang="en-US" b="1" i="1" dirty="0" smtClean="0"/>
              <a:t> (…)</a:t>
            </a:r>
          </a:p>
          <a:p>
            <a:pPr lvl="2"/>
            <a:r>
              <a:rPr lang="en-US" b="1" i="1" dirty="0" err="1" smtClean="0"/>
              <a:t>AddUsingPathAndGuideSurface</a:t>
            </a:r>
            <a:r>
              <a:rPr lang="en-US" b="1" i="1" dirty="0" smtClean="0"/>
              <a:t> (…)</a:t>
            </a:r>
          </a:p>
          <a:p>
            <a:pPr lvl="2"/>
            <a:r>
              <a:rPr lang="en-US" b="1" i="1" dirty="0" err="1" smtClean="0"/>
              <a:t>AddUsingPathAndSectionTwists</a:t>
            </a:r>
            <a:r>
              <a:rPr lang="en-US" b="1" i="1" dirty="0" smtClean="0"/>
              <a:t> (…)</a:t>
            </a:r>
          </a:p>
          <a:p>
            <a:endParaRPr lang="fr-FR" b="1" dirty="0" smtClean="0"/>
          </a:p>
          <a:p>
            <a:r>
              <a:rPr lang="fr-FR" b="1" dirty="0" err="1" smtClean="0"/>
              <a:t>Also</a:t>
            </a:r>
            <a:r>
              <a:rPr lang="fr-FR" b="1" dirty="0" smtClean="0"/>
              <a:t> </a:t>
            </a:r>
            <a:r>
              <a:rPr lang="fr-FR" b="1" dirty="0" err="1" smtClean="0"/>
              <a:t>it</a:t>
            </a:r>
            <a:r>
              <a:rPr lang="fr-FR" b="1" dirty="0" smtClean="0"/>
              <a:t> </a:t>
            </a:r>
            <a:r>
              <a:rPr lang="fr-FR" b="1" dirty="0" err="1" smtClean="0"/>
              <a:t>provides</a:t>
            </a:r>
            <a:r>
              <a:rPr lang="fr-FR" b="1" dirty="0" smtClean="0"/>
              <a:t> </a:t>
            </a:r>
            <a:r>
              <a:rPr lang="fr-FR" b="1" dirty="0" err="1" smtClean="0"/>
              <a:t>some</a:t>
            </a:r>
            <a:r>
              <a:rPr lang="fr-FR" b="1" dirty="0" smtClean="0"/>
              <a:t> utility </a:t>
            </a:r>
            <a:r>
              <a:rPr lang="fr-FR" b="1" dirty="0" err="1" smtClean="0"/>
              <a:t>methods</a:t>
            </a:r>
            <a:r>
              <a:rPr lang="fr-FR" b="1" dirty="0" smtClean="0"/>
              <a:t>:</a:t>
            </a:r>
          </a:p>
          <a:p>
            <a:endParaRPr lang="fr-FR" sz="1000" b="1" dirty="0" smtClean="0"/>
          </a:p>
          <a:p>
            <a:pPr lvl="2"/>
            <a:r>
              <a:rPr lang="en-US" b="1" i="1" dirty="0" err="1" smtClean="0"/>
              <a:t>GetProfileOrientationAtParam</a:t>
            </a:r>
            <a:r>
              <a:rPr lang="en-US" b="1" i="1" dirty="0" smtClean="0"/>
              <a:t> (…)</a:t>
            </a:r>
          </a:p>
          <a:p>
            <a:pPr lvl="2"/>
            <a:r>
              <a:rPr lang="en-US" b="1" i="1" dirty="0" err="1" smtClean="0"/>
              <a:t>GetTruePath</a:t>
            </a:r>
            <a:r>
              <a:rPr lang="en-US" b="1" i="1" dirty="0" smtClean="0"/>
              <a:t> (…)</a:t>
            </a:r>
            <a:endParaRPr lang="en-US" i="1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76" y="1387077"/>
            <a:ext cx="5101146" cy="4890760"/>
          </a:xfrm>
        </p:spPr>
        <p:txBody>
          <a:bodyPr/>
          <a:lstStyle/>
          <a:p>
            <a:pPr eaLnBrk="1" hangingPunct="1"/>
            <a:r>
              <a:rPr lang="en-US" dirty="0" smtClean="0"/>
              <a:t>Full construction, query and edit is supported for all types of work features; planes, axes, and points.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dirty="0" smtClean="0"/>
              <a:t>In addition to grounded work points, the API also supports grounded work planes and axes.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dirty="0" smtClean="0"/>
              <a:t>Supported for assembly documents, but only the </a:t>
            </a:r>
            <a:r>
              <a:rPr lang="en-US" b="1" i="1" dirty="0" err="1" smtClean="0"/>
              <a:t>AddFixed</a:t>
            </a:r>
            <a:r>
              <a:rPr lang="en-US" dirty="0" smtClean="0"/>
              <a:t> method is supported.  This creates a work plane within the assembly and then assembly constraints are used to control its position.</a:t>
            </a:r>
          </a:p>
          <a:p>
            <a:endParaRPr lang="en-US" dirty="0"/>
          </a:p>
        </p:txBody>
      </p:sp>
      <p:graphicFrame>
        <p:nvGraphicFramePr>
          <p:cNvPr id="98306" name="Object 11"/>
          <p:cNvGraphicFramePr>
            <a:graphicFrameLocks noGrp="1" noChangeAspect="1"/>
          </p:cNvGraphicFramePr>
          <p:nvPr/>
        </p:nvGraphicFramePr>
        <p:xfrm>
          <a:off x="5697906" y="2794694"/>
          <a:ext cx="2640826" cy="2919425"/>
        </p:xfrm>
        <a:graphic>
          <a:graphicData uri="http://schemas.openxmlformats.org/presentationml/2006/ole">
            <p:oleObj spid="_x0000_s150530" name="Actrix Document" r:id="rId4" imgW="2201400" imgH="2430000" progId="">
              <p:embed/>
            </p:oleObj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/>
          <a:srcRect l="64969" t="53097" r="8426" b="29636"/>
          <a:stretch>
            <a:fillRect/>
          </a:stretch>
        </p:blipFill>
        <p:spPr bwMode="auto">
          <a:xfrm>
            <a:off x="6275269" y="1787313"/>
            <a:ext cx="1286563" cy="422616"/>
          </a:xfrm>
          <a:prstGeom prst="rect">
            <a:avLst/>
          </a:prstGeom>
          <a:noFill/>
          <a:ln w="9525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Existing Work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371806"/>
            <a:ext cx="8062912" cy="193183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Work features are enumerated by the collections in the same order as they appear in the browser.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Can be accessed by name.  (Names may be different for different languages of Inventor.)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690677" y="3003567"/>
            <a:ext cx="7479656" cy="3348072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0000FF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Public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Sub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GetWorkFeatures()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oPartDef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PartComponentDefinition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oPartDef = _InvApplication.ActiveDocument.ComponentDefinition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</a:rPr>
              <a:t>' Get the X-Y Plane work plane.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oXYPlane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WorkPlane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oXYPlane = oPartDef.WorkPlanes.Item(3)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Debug.Print(oXYPlane.Name)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</a:rPr>
              <a:t>' Get the origin point.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oOriginPoint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WorkPoint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oOriginPoint = oPartDef.WorkPoints.Item(1)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Debug.Print(oOriginPoint.Name)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End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Sub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8" y="87365"/>
            <a:ext cx="8062912" cy="1143000"/>
          </a:xfrm>
        </p:spPr>
        <p:txBody>
          <a:bodyPr/>
          <a:lstStyle/>
          <a:p>
            <a:r>
              <a:rPr lang="en-US" dirty="0" smtClean="0"/>
              <a:t>Creating Work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219410"/>
            <a:ext cx="8062912" cy="1700776"/>
          </a:xfrm>
        </p:spPr>
        <p:txBody>
          <a:bodyPr/>
          <a:lstStyle/>
          <a:p>
            <a:pPr eaLnBrk="1" hangingPunct="1"/>
            <a:r>
              <a:rPr lang="en-US" dirty="0" smtClean="0"/>
              <a:t>Various add methods supported for the different techniques of creating work features.</a:t>
            </a:r>
          </a:p>
          <a:p>
            <a:pPr eaLnBrk="1" hangingPunct="1"/>
            <a:r>
              <a:rPr lang="en-US" b="1" i="1" dirty="0" smtClean="0"/>
              <a:t>Construction</a:t>
            </a:r>
            <a:r>
              <a:rPr lang="en-US" dirty="0" smtClean="0"/>
              <a:t> argument to True creates an invisible work feature (for the user).  </a:t>
            </a:r>
          </a:p>
        </p:txBody>
      </p:sp>
      <p:sp>
        <p:nvSpPr>
          <p:cNvPr id="226305" name="Text Box 1"/>
          <p:cNvSpPr txBox="1">
            <a:spLocks noChangeArrowheads="1"/>
          </p:cNvSpPr>
          <p:nvPr/>
        </p:nvSpPr>
        <p:spPr bwMode="auto">
          <a:xfrm>
            <a:off x="383458" y="3121530"/>
            <a:ext cx="8062452" cy="3367759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rgbClr val="0000FF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Public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Sub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CreateWorkFeatures()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oPartDef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PartComponentDefinition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oPartDef = _InvApplication.ActiveDocument.ComponentDefinition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oPlane1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WorkPlane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oPlane1 = oPartDef.WorkPlanes.AddByPlaneAndOffset(oPartDef.WorkPlanes.Item(1), 4)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oAxis1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WorkAxis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oAxis1 = oPartDef.WorkAxes.AddByTwoPlanes(oPlane1, oPartDef.WorkPlanes.Item(2))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  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Dim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oPlane2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As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WorkPlane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    oPlane2 = oPartDef.WorkPlanes.AddByLinePlaneAndAngle(oAxis1, oPlane1, 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noProof="1" smtClean="0">
                <a:solidFill>
                  <a:schemeClr val="bg1"/>
                </a:solidFill>
                <a:latin typeface="Courier New" pitchFamily="49" charset="0"/>
              </a:rPr>
              <a:t>			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System.Math.PI / 4)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End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</a:t>
            </a:r>
            <a:r>
              <a:rPr kumimoji="0" lang="en-US" sz="1200" b="1" i="0" u="none" strike="noStrike" cap="none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</a:rPr>
              <a:t>Sub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8" y="1057"/>
            <a:ext cx="8062912" cy="1143000"/>
          </a:xfrm>
        </p:spPr>
        <p:txBody>
          <a:bodyPr/>
          <a:lstStyle/>
          <a:p>
            <a:r>
              <a:rPr lang="en-US" dirty="0" smtClean="0"/>
              <a:t>Querying/Editing Work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064" y="1215445"/>
            <a:ext cx="5171571" cy="4890760"/>
          </a:xfrm>
        </p:spPr>
        <p:txBody>
          <a:bodyPr/>
          <a:lstStyle/>
          <a:p>
            <a:pPr eaLnBrk="1" hangingPunct="1"/>
            <a:r>
              <a:rPr lang="en-US" sz="2100" dirty="0" smtClean="0"/>
              <a:t>The work feature objects </a:t>
            </a:r>
            <a:br>
              <a:rPr lang="en-US" sz="2100" dirty="0" smtClean="0"/>
            </a:br>
            <a:r>
              <a:rPr lang="en-US" sz="2100" dirty="0" smtClean="0"/>
              <a:t>support general functionality </a:t>
            </a:r>
            <a:br>
              <a:rPr lang="en-US" sz="2100" dirty="0" smtClean="0"/>
            </a:br>
            <a:r>
              <a:rPr lang="en-US" sz="2100" dirty="0" smtClean="0"/>
              <a:t>that applies to all work features.</a:t>
            </a:r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sz="2100" dirty="0" smtClean="0"/>
              <a:t>From each work feature you can get a Definition object which specifies how the work feature was constructed and provides access to the referenced entities.</a:t>
            </a:r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sz="2100" dirty="0" smtClean="0"/>
              <a:t>You can edit properties of the Definition object to edit the work feature.</a:t>
            </a:r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sz="2100" dirty="0" smtClean="0"/>
              <a:t>You can use the various Set methods of the object to change it from one definition type to another.</a:t>
            </a:r>
          </a:p>
        </p:txBody>
      </p:sp>
      <p:graphicFrame>
        <p:nvGraphicFramePr>
          <p:cNvPr id="99330" name="Object 82"/>
          <p:cNvGraphicFramePr>
            <a:graphicFrameLocks noChangeAspect="1"/>
          </p:cNvGraphicFramePr>
          <p:nvPr/>
        </p:nvGraphicFramePr>
        <p:xfrm>
          <a:off x="5897273" y="1718036"/>
          <a:ext cx="2848187" cy="2539287"/>
        </p:xfrm>
        <a:graphic>
          <a:graphicData uri="http://schemas.openxmlformats.org/presentationml/2006/ole">
            <p:oleObj spid="_x0000_s151554" name="Visio" r:id="rId4" imgW="1992154" imgH="1775936" progId="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Sketches and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204" y="1400421"/>
            <a:ext cx="5828189" cy="4890760"/>
          </a:xfrm>
        </p:spPr>
        <p:txBody>
          <a:bodyPr/>
          <a:lstStyle/>
          <a:p>
            <a:pPr eaLnBrk="1" hangingPunct="1">
              <a:buNone/>
            </a:pPr>
            <a:r>
              <a:rPr lang="fr-FR" dirty="0" err="1" smtClean="0"/>
              <a:t>Create</a:t>
            </a:r>
            <a:r>
              <a:rPr lang="fr-FR" dirty="0" smtClean="0"/>
              <a:t> a .Net Exe </a:t>
            </a:r>
            <a:r>
              <a:rPr lang="fr-FR" dirty="0" err="1" smtClean="0"/>
              <a:t>using</a:t>
            </a:r>
            <a:r>
              <a:rPr lang="fr-FR" dirty="0" smtClean="0"/>
              <a:t> the API:</a:t>
            </a:r>
            <a:endParaRPr lang="en-US" dirty="0" smtClean="0"/>
          </a:p>
          <a:p>
            <a:pPr lvl="2" eaLnBrk="1" hangingPunct="1"/>
            <a:r>
              <a:rPr lang="en-US" sz="2400" dirty="0" smtClean="0"/>
              <a:t>Create a new part document.</a:t>
            </a:r>
          </a:p>
          <a:p>
            <a:pPr lvl="2" eaLnBrk="1" hangingPunct="1"/>
            <a:r>
              <a:rPr lang="en-US" sz="2400" dirty="0" smtClean="0"/>
              <a:t>Create a sketch on the X-Y plane.</a:t>
            </a:r>
          </a:p>
          <a:p>
            <a:pPr lvl="2" eaLnBrk="1" hangingPunct="1"/>
            <a:r>
              <a:rPr lang="en-US" sz="2400" dirty="0" smtClean="0"/>
              <a:t>Draw the entities that define the main shape of the part.  (The dimensions don’t matter and constraints are optional.)</a:t>
            </a:r>
          </a:p>
          <a:p>
            <a:pPr lvl="2" eaLnBrk="1" hangingPunct="1"/>
            <a:r>
              <a:rPr lang="en-US" sz="2400" dirty="0" smtClean="0"/>
              <a:t>Create an extrusion.</a:t>
            </a:r>
          </a:p>
          <a:p>
            <a:pPr lvl="2" eaLnBrk="1" hangingPunct="1"/>
            <a:r>
              <a:rPr lang="en-US" sz="2400" dirty="0" smtClean="0"/>
              <a:t>Next step: How to add the next sketch to create the cylindrical extrusion and then the fillet?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44463" y="1268077"/>
            <a:ext cx="2853160" cy="329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05" y="1201943"/>
            <a:ext cx="5248147" cy="4890760"/>
          </a:xfrm>
        </p:spPr>
        <p:txBody>
          <a:bodyPr/>
          <a:lstStyle/>
          <a:p>
            <a:pPr eaLnBrk="1" hangingPunct="1"/>
            <a:r>
              <a:rPr lang="en-US" dirty="0" smtClean="0"/>
              <a:t>Sketches are the building block for most features.</a:t>
            </a:r>
          </a:p>
          <a:p>
            <a:pPr eaLnBrk="1" hangingPunct="1"/>
            <a:r>
              <a:rPr lang="en-US" dirty="0" smtClean="0"/>
              <a:t>A Sketch consists of entities (lines, circles, etc.) whose behavior is controlled by geometric and dimension constraints.</a:t>
            </a:r>
          </a:p>
          <a:p>
            <a:pPr eaLnBrk="1" hangingPunct="1"/>
            <a:r>
              <a:rPr lang="en-US" dirty="0" smtClean="0"/>
              <a:t>Part Documents use the </a:t>
            </a:r>
            <a:r>
              <a:rPr lang="en-US" b="1" i="1" dirty="0" err="1" smtClean="0"/>
              <a:t>PlanarSketch</a:t>
            </a:r>
            <a:r>
              <a:rPr lang="en-US" dirty="0" smtClean="0"/>
              <a:t> object which is derived from the Sketch base class.</a:t>
            </a:r>
          </a:p>
          <a:p>
            <a:endParaRPr lang="en-US" dirty="0"/>
          </a:p>
        </p:txBody>
      </p:sp>
      <p:graphicFrame>
        <p:nvGraphicFramePr>
          <p:cNvPr id="90119" name="Object 7"/>
          <p:cNvGraphicFramePr>
            <a:graphicFrameLocks noChangeAspect="1"/>
          </p:cNvGraphicFramePr>
          <p:nvPr/>
        </p:nvGraphicFramePr>
        <p:xfrm>
          <a:off x="5869142" y="199431"/>
          <a:ext cx="2545950" cy="5089382"/>
        </p:xfrm>
        <a:graphic>
          <a:graphicData uri="http://schemas.openxmlformats.org/presentationml/2006/ole">
            <p:oleObj spid="_x0000_s145410" name="Visio" r:id="rId4" imgW="3623310" imgH="7241381" progId="">
              <p:embed/>
            </p:oleObj>
          </a:graphicData>
        </a:graphic>
      </p:graphicFrame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450986"/>
            <a:ext cx="93218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3"/>
          <p:cNvSpPr>
            <a:spLocks noChangeArrowheads="1"/>
          </p:cNvSpPr>
          <p:nvPr/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64264" tIns="32132" rIns="64264" bIns="32132" anchor="ctr"/>
          <a:lstStyle/>
          <a:p>
            <a:endParaRPr lang="en-US"/>
          </a:p>
        </p:txBody>
      </p:sp>
      <p:pic>
        <p:nvPicPr>
          <p:cNvPr id="55299" name="Picture 33" descr="PPT_LOGO_3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invGray">
          <a:xfrm>
            <a:off x="1447800" y="2628900"/>
            <a:ext cx="64262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788" y="1267460"/>
            <a:ext cx="8062912" cy="5119688"/>
          </a:xfrm>
        </p:spPr>
        <p:txBody>
          <a:bodyPr/>
          <a:lstStyle/>
          <a:p>
            <a:pPr eaLnBrk="1" hangingPunct="1"/>
            <a:r>
              <a:rPr lang="en-US" dirty="0" smtClean="0"/>
              <a:t>Sketches contain true 2D geometry.  (Are only defined by x and y coordinates.)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dirty="0" smtClean="0"/>
              <a:t>The sketch defines its own 2D coordinate system.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dirty="0" smtClean="0"/>
              <a:t>For parts and assemblies the </a:t>
            </a:r>
            <a:br>
              <a:rPr lang="en-US" dirty="0" smtClean="0"/>
            </a:br>
            <a:r>
              <a:rPr lang="en-US" dirty="0" smtClean="0"/>
              <a:t>sketch is positioned within 3D </a:t>
            </a:r>
            <a:br>
              <a:rPr lang="en-US" dirty="0" smtClean="0"/>
            </a:br>
            <a:r>
              <a:rPr lang="en-US" dirty="0" smtClean="0"/>
              <a:t>space relative to planar geometry </a:t>
            </a:r>
            <a:br>
              <a:rPr lang="en-US" dirty="0" smtClean="0"/>
            </a:br>
            <a:r>
              <a:rPr lang="en-US" dirty="0" smtClean="0"/>
              <a:t>(planar face or work plane).</a:t>
            </a:r>
          </a:p>
          <a:p>
            <a:endParaRPr lang="en-US" dirty="0"/>
          </a:p>
        </p:txBody>
      </p:sp>
      <p:pic>
        <p:nvPicPr>
          <p:cNvPr id="4" name="Picture 5" descr="SketchSamp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199943" y="2926132"/>
            <a:ext cx="3429386" cy="3327686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8" y="-28365"/>
            <a:ext cx="8062912" cy="1143000"/>
          </a:xfrm>
        </p:spPr>
        <p:txBody>
          <a:bodyPr/>
          <a:lstStyle/>
          <a:p>
            <a:r>
              <a:rPr lang="en-US" dirty="0" smtClean="0"/>
              <a:t>Creating Planar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712" y="1287394"/>
            <a:ext cx="8420178" cy="5119688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 smtClean="0">
                <a:latin typeface="Arial Narrow" pitchFamily="34" charset="0"/>
              </a:rPr>
              <a:t>Add(</a:t>
            </a:r>
            <a:r>
              <a:rPr lang="en-US" sz="2000" b="1" i="1" dirty="0" err="1" smtClean="0">
                <a:latin typeface="Arial Narrow" pitchFamily="34" charset="0"/>
              </a:rPr>
              <a:t>PlanarEntity</a:t>
            </a:r>
            <a:r>
              <a:rPr lang="en-US" sz="2000" b="1" i="1" dirty="0" smtClean="0">
                <a:latin typeface="Arial Narrow" pitchFamily="34" charset="0"/>
              </a:rPr>
              <a:t> As Object,  [</a:t>
            </a:r>
            <a:r>
              <a:rPr lang="en-US" sz="2000" b="1" i="1" dirty="0" err="1" smtClean="0">
                <a:latin typeface="Arial Narrow" pitchFamily="34" charset="0"/>
              </a:rPr>
              <a:t>UseFaceEdges</a:t>
            </a:r>
            <a:r>
              <a:rPr lang="en-US" sz="2000" b="1" i="1" dirty="0" smtClean="0">
                <a:latin typeface="Arial Narrow" pitchFamily="34" charset="0"/>
              </a:rPr>
              <a:t> As Boolean = False]) As </a:t>
            </a:r>
            <a:r>
              <a:rPr lang="en-US" sz="2000" b="1" i="1" dirty="0" err="1" smtClean="0">
                <a:latin typeface="Arial Narrow" pitchFamily="34" charset="0"/>
              </a:rPr>
              <a:t>PlanarSketch</a:t>
            </a:r>
            <a:endParaRPr lang="en-US" sz="2000" b="1" i="1" dirty="0" smtClean="0">
              <a:latin typeface="Arial Narrow" pitchFamily="34" charset="0"/>
            </a:endParaRPr>
          </a:p>
          <a:p>
            <a:pPr lvl="1" eaLnBrk="1" hangingPunct="1"/>
            <a:r>
              <a:rPr lang="en-US" dirty="0" smtClean="0"/>
              <a:t>Equivalent to the </a:t>
            </a:r>
            <a:r>
              <a:rPr lang="en-US" b="1" dirty="0" smtClean="0"/>
              <a:t>2D Sketch</a:t>
            </a:r>
            <a:r>
              <a:rPr lang="en-US" dirty="0" smtClean="0"/>
              <a:t> command.</a:t>
            </a:r>
          </a:p>
          <a:p>
            <a:pPr lvl="1" eaLnBrk="1" hangingPunct="1"/>
            <a:r>
              <a:rPr lang="en-US" dirty="0" smtClean="0"/>
              <a:t>Orientation is determined automatically.</a:t>
            </a:r>
          </a:p>
          <a:p>
            <a:pPr lvl="1" eaLnBrk="1" hangingPunct="1"/>
            <a:r>
              <a:rPr lang="en-US" dirty="0" smtClean="0"/>
              <a:t>Can optionally include the edges of the input face.</a:t>
            </a:r>
          </a:p>
          <a:p>
            <a:pPr lvl="1" eaLnBrk="1" hangingPunct="1"/>
            <a:endParaRPr lang="en-US" dirty="0" smtClean="0"/>
          </a:p>
          <a:p>
            <a:pPr eaLnBrk="1" hangingPunct="1">
              <a:spcAft>
                <a:spcPts val="0"/>
              </a:spcAft>
              <a:buNone/>
            </a:pPr>
            <a:r>
              <a:rPr lang="en-US" sz="2000" b="1" i="1" dirty="0" err="1" smtClean="0">
                <a:latin typeface="Arial Narrow" pitchFamily="34" charset="0"/>
              </a:rPr>
              <a:t>AddWithOrientation</a:t>
            </a:r>
            <a:r>
              <a:rPr lang="en-US" sz="2000" b="1" i="1" dirty="0" smtClean="0">
                <a:latin typeface="Arial Narrow" pitchFamily="34" charset="0"/>
              </a:rPr>
              <a:t>(</a:t>
            </a:r>
            <a:r>
              <a:rPr lang="en-US" sz="2000" b="1" i="1" dirty="0" err="1" smtClean="0">
                <a:latin typeface="Arial Narrow" pitchFamily="34" charset="0"/>
              </a:rPr>
              <a:t>PlanarEntity</a:t>
            </a:r>
            <a:r>
              <a:rPr lang="en-US" sz="2000" b="1" i="1" dirty="0" smtClean="0">
                <a:latin typeface="Arial Narrow" pitchFamily="34" charset="0"/>
              </a:rPr>
              <a:t> As Object, </a:t>
            </a:r>
            <a:r>
              <a:rPr lang="en-US" sz="2000" b="1" i="1" dirty="0" err="1" smtClean="0">
                <a:latin typeface="Arial Narrow" pitchFamily="34" charset="0"/>
              </a:rPr>
              <a:t>AxisEntity</a:t>
            </a:r>
            <a:r>
              <a:rPr lang="en-US" sz="2000" b="1" i="1" dirty="0" smtClean="0">
                <a:latin typeface="Arial Narrow" pitchFamily="34" charset="0"/>
              </a:rPr>
              <a:t> As Object, _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 smtClean="0">
                <a:latin typeface="Arial Narrow" pitchFamily="34" charset="0"/>
              </a:rPr>
              <a:t>		</a:t>
            </a:r>
            <a:r>
              <a:rPr lang="en-US" sz="2000" b="1" i="1" dirty="0" err="1" smtClean="0">
                <a:latin typeface="Arial Narrow" pitchFamily="34" charset="0"/>
              </a:rPr>
              <a:t>NaturalAxisDirection</a:t>
            </a:r>
            <a:r>
              <a:rPr lang="en-US" sz="2000" b="1" i="1" dirty="0" smtClean="0">
                <a:latin typeface="Arial Narrow" pitchFamily="34" charset="0"/>
              </a:rPr>
              <a:t> As Boolean, </a:t>
            </a:r>
            <a:r>
              <a:rPr lang="en-US" sz="2000" b="1" i="1" dirty="0" err="1" smtClean="0">
                <a:latin typeface="Arial Narrow" pitchFamily="34" charset="0"/>
              </a:rPr>
              <a:t>AxisIsX</a:t>
            </a:r>
            <a:r>
              <a:rPr lang="en-US" sz="2000" b="1" i="1" dirty="0" smtClean="0">
                <a:latin typeface="Arial Narrow" pitchFamily="34" charset="0"/>
              </a:rPr>
              <a:t> As Boolean, _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2000" b="1" i="1" dirty="0" smtClean="0">
                <a:latin typeface="Arial Narrow" pitchFamily="34" charset="0"/>
              </a:rPr>
              <a:t>		Origin As Object, [</a:t>
            </a:r>
            <a:r>
              <a:rPr lang="en-US" sz="2000" b="1" i="1" dirty="0" err="1" smtClean="0">
                <a:latin typeface="Arial Narrow" pitchFamily="34" charset="0"/>
              </a:rPr>
              <a:t>UseFaceEdges</a:t>
            </a:r>
            <a:r>
              <a:rPr lang="en-US" sz="2000" b="1" i="1" dirty="0" smtClean="0">
                <a:latin typeface="Arial Narrow" pitchFamily="34" charset="0"/>
              </a:rPr>
              <a:t> As Boolean = False]) As </a:t>
            </a:r>
            <a:r>
              <a:rPr lang="en-US" sz="2000" b="1" i="1" dirty="0" err="1" smtClean="0">
                <a:latin typeface="Arial Narrow" pitchFamily="34" charset="0"/>
              </a:rPr>
              <a:t>PlanarSke</a:t>
            </a:r>
            <a:r>
              <a:rPr lang="en-US" sz="2000" b="1" dirty="0" err="1" smtClean="0">
                <a:latin typeface="Arial Narrow" pitchFamily="34" charset="0"/>
              </a:rPr>
              <a:t>tch</a:t>
            </a:r>
            <a:endParaRPr lang="en-US" sz="2000" b="1" dirty="0" smtClean="0">
              <a:latin typeface="Arial Narrow" pitchFamily="34" charset="0"/>
            </a:endParaRPr>
          </a:p>
          <a:p>
            <a:pPr lvl="1" eaLnBrk="1" hangingPunct="1"/>
            <a:r>
              <a:rPr lang="en-US" dirty="0" smtClean="0"/>
              <a:t>API only functionality that allows you to create a sketch fully defining the orientation by providing the entities that will be used to control the orientation.</a:t>
            </a:r>
          </a:p>
          <a:p>
            <a:pPr lvl="1" eaLnBrk="1" hangingPunct="1"/>
            <a:endParaRPr lang="en-US" sz="1000" dirty="0" smtClean="0"/>
          </a:p>
          <a:p>
            <a:pPr lvl="1" eaLnBrk="1" hangingPunct="1"/>
            <a:r>
              <a:rPr lang="fr-FR" b="1" i="1" dirty="0" smtClean="0"/>
              <a:t>Pl</a:t>
            </a:r>
            <a:r>
              <a:rPr lang="en-US" sz="2000" b="1" i="1" dirty="0" err="1" smtClean="0"/>
              <a:t>anarEntity</a:t>
            </a:r>
            <a:r>
              <a:rPr lang="en-US" sz="2000" i="1" dirty="0" smtClean="0"/>
              <a:t>:</a:t>
            </a:r>
            <a:r>
              <a:rPr lang="en-US" sz="2000" dirty="0" smtClean="0"/>
              <a:t> Valid input includes planar faces and work planes.</a:t>
            </a:r>
          </a:p>
          <a:p>
            <a:pPr lvl="1" eaLnBrk="1" hangingPunct="1"/>
            <a:r>
              <a:rPr lang="en-US" sz="2000" b="1" i="1" dirty="0" err="1" smtClean="0"/>
              <a:t>AxisEntity</a:t>
            </a:r>
            <a:r>
              <a:rPr lang="en-US" sz="2000" i="1" dirty="0" smtClean="0"/>
              <a:t>: </a:t>
            </a:r>
            <a:r>
              <a:rPr lang="en-US" sz="2000" dirty="0" smtClean="0"/>
              <a:t>Valid input includes linear edges, sketch lines from another sketch, and work axes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Entity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75" y="1576693"/>
            <a:ext cx="4256053" cy="4890760"/>
          </a:xfrm>
        </p:spPr>
        <p:txBody>
          <a:bodyPr/>
          <a:lstStyle/>
          <a:p>
            <a:pPr eaLnBrk="1" hangingPunct="1"/>
            <a:r>
              <a:rPr lang="en-US" dirty="0" smtClean="0"/>
              <a:t>Sketches consist of:</a:t>
            </a:r>
          </a:p>
          <a:p>
            <a:pPr lvl="1" eaLnBrk="1" hangingPunct="1"/>
            <a:r>
              <a:rPr lang="en-US" dirty="0" smtClean="0"/>
              <a:t>sketch entities </a:t>
            </a:r>
          </a:p>
          <a:p>
            <a:pPr lvl="1" eaLnBrk="1" hangingPunct="1"/>
            <a:r>
              <a:rPr lang="en-US" dirty="0" smtClean="0"/>
              <a:t>geometric constraints</a:t>
            </a:r>
          </a:p>
          <a:p>
            <a:pPr lvl="1" eaLnBrk="1" hangingPunct="1"/>
            <a:r>
              <a:rPr lang="en-US" dirty="0" smtClean="0"/>
              <a:t>dimension constraints</a:t>
            </a:r>
          </a:p>
          <a:p>
            <a:pPr lvl="1" eaLnBrk="1" hangingPunct="1"/>
            <a:endParaRPr lang="en-US" dirty="0" smtClean="0"/>
          </a:p>
          <a:p>
            <a:pPr eaLnBrk="1" hangingPunct="1"/>
            <a:r>
              <a:rPr lang="en-US" dirty="0" smtClean="0"/>
              <a:t>Sketch entities are </a:t>
            </a:r>
            <a:r>
              <a:rPr lang="en-US" u="sng" dirty="0" smtClean="0"/>
              <a:t>always</a:t>
            </a:r>
            <a:r>
              <a:rPr lang="en-US" dirty="0" smtClean="0"/>
              <a:t> associated to sketch points and are connected to the points by coincident constraints.</a:t>
            </a:r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946036" y="1691655"/>
            <a:ext cx="3421879" cy="1958068"/>
          </a:xfrm>
          <a:prstGeom prst="rect">
            <a:avLst/>
          </a:prstGeom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990933" y="1752328"/>
            <a:ext cx="3504553" cy="372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64264" tIns="32132" rIns="64264" bIns="32132">
            <a:spAutoFit/>
          </a:bodyPr>
          <a:lstStyle/>
          <a:p>
            <a:r>
              <a:rPr lang="en-US" sz="2000" u="none" dirty="0">
                <a:solidFill>
                  <a:schemeClr val="bg1"/>
                </a:solidFill>
              </a:rPr>
              <a:t>Two lines placed interactively.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4986310" y="4236796"/>
            <a:ext cx="3247042" cy="2042287"/>
          </a:xfrm>
          <a:prstGeom prst="rect">
            <a:avLst/>
          </a:prstGeom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658277" y="4257988"/>
            <a:ext cx="2635277" cy="988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64264" tIns="32132" rIns="64264" bIns="32132">
            <a:spAutoFit/>
          </a:bodyPr>
          <a:lstStyle/>
          <a:p>
            <a:pPr algn="l"/>
            <a:r>
              <a:rPr lang="en-US" sz="2000" u="none" dirty="0">
                <a:solidFill>
                  <a:schemeClr val="bg1"/>
                </a:solidFill>
              </a:rPr>
              <a:t>Three points and four</a:t>
            </a:r>
          </a:p>
          <a:p>
            <a:pPr algn="l"/>
            <a:r>
              <a:rPr lang="en-US" sz="2000" u="none" dirty="0">
                <a:solidFill>
                  <a:schemeClr val="bg1"/>
                </a:solidFill>
              </a:rPr>
              <a:t>geometric constraints </a:t>
            </a:r>
          </a:p>
          <a:p>
            <a:pPr algn="l"/>
            <a:r>
              <a:rPr lang="en-US" sz="2000" u="none" dirty="0">
                <a:solidFill>
                  <a:schemeClr val="bg1"/>
                </a:solidFill>
              </a:rPr>
              <a:t>were created.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When creating sketch entities you can define coordinates in two ways depending on the desired result:</a:t>
            </a:r>
          </a:p>
          <a:p>
            <a:pPr eaLnBrk="1" hangingPunct="1"/>
            <a:endParaRPr lang="en-US" sz="1000" dirty="0" smtClean="0"/>
          </a:p>
          <a:p>
            <a:pPr lvl="1" eaLnBrk="1" hangingPunct="1"/>
            <a:r>
              <a:rPr lang="en-US" dirty="0" smtClean="0"/>
              <a:t>Using a </a:t>
            </a:r>
            <a:r>
              <a:rPr lang="en-US" b="1" i="1" dirty="0" smtClean="0"/>
              <a:t>Point2d</a:t>
            </a:r>
            <a:r>
              <a:rPr lang="en-US" dirty="0" smtClean="0"/>
              <a:t> object which will result in the creation of a sketch point at the coordinate defined by the Point2d object.</a:t>
            </a:r>
          </a:p>
          <a:p>
            <a:pPr lvl="1" eaLnBrk="1" hangingPunct="1"/>
            <a:endParaRPr lang="en-US" sz="1000" dirty="0" smtClean="0"/>
          </a:p>
          <a:p>
            <a:pPr lvl="1" eaLnBrk="1" hangingPunct="1"/>
            <a:r>
              <a:rPr lang="en-US" dirty="0" smtClean="0"/>
              <a:t>Using an existing </a:t>
            </a:r>
            <a:r>
              <a:rPr lang="en-US" b="1" i="1" dirty="0" err="1" smtClean="0"/>
              <a:t>SketchPoint</a:t>
            </a:r>
            <a:r>
              <a:rPr lang="en-US" dirty="0" smtClean="0"/>
              <a:t> object.  The sketch entity will be created using the input </a:t>
            </a:r>
            <a:r>
              <a:rPr lang="en-US" dirty="0" err="1" smtClean="0"/>
              <a:t>SketchPoint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Space and Sketch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 sketch is a 2D plane within a 3D model space.  Sometimes it is convenient to go from one space to another:</a:t>
            </a:r>
          </a:p>
          <a:p>
            <a:pPr eaLnBrk="1" hangingPunct="1">
              <a:lnSpc>
                <a:spcPct val="90000"/>
              </a:lnSpc>
            </a:pPr>
            <a:endParaRPr lang="en-US" sz="11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200" b="1" i="1" dirty="0" err="1" smtClean="0">
                <a:latin typeface="Arial Narrow" pitchFamily="34" charset="0"/>
              </a:rPr>
              <a:t>ModelToSketchSpace</a:t>
            </a:r>
            <a:r>
              <a:rPr lang="en-US" sz="2200" dirty="0" smtClean="0"/>
              <a:t> </a:t>
            </a:r>
            <a:r>
              <a:rPr lang="en-US" dirty="0" smtClean="0"/>
              <a:t>– Takes a 3D point in model space and returns a 2D point that represents the 3D point projected onto the sketch plane.</a:t>
            </a:r>
          </a:p>
          <a:p>
            <a:pPr lvl="1" eaLnBrk="1" hangingPunct="1">
              <a:lnSpc>
                <a:spcPct val="90000"/>
              </a:lnSpc>
            </a:pPr>
            <a:endParaRPr lang="en-US" sz="11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200" b="1" i="1" dirty="0" err="1" smtClean="0">
                <a:latin typeface="Arial Narrow" pitchFamily="34" charset="0"/>
              </a:rPr>
              <a:t>SketchToModelSpace</a:t>
            </a:r>
            <a:r>
              <a:rPr lang="en-US" dirty="0" smtClean="0"/>
              <a:t> – Takes a 2D point in sketch space and returns the equivalent 3D point in model space.</a:t>
            </a:r>
          </a:p>
          <a:p>
            <a:pPr lvl="1" eaLnBrk="1" hangingPunct="1">
              <a:lnSpc>
                <a:spcPct val="90000"/>
              </a:lnSpc>
            </a:pPr>
            <a:endParaRPr lang="en-US" sz="11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200" b="1" i="1" dirty="0" err="1" smtClean="0">
                <a:latin typeface="Arial Narrow" pitchFamily="34" charset="0"/>
              </a:rPr>
              <a:t>ModelToSketchTransform</a:t>
            </a:r>
            <a:r>
              <a:rPr lang="en-US" dirty="0" smtClean="0"/>
              <a:t>, </a:t>
            </a:r>
            <a:r>
              <a:rPr lang="en-US" sz="2200" b="1" i="1" dirty="0" err="1" smtClean="0">
                <a:latin typeface="Arial Narrow" pitchFamily="34" charset="0"/>
              </a:rPr>
              <a:t>SketchToModelTransform</a:t>
            </a:r>
            <a:r>
              <a:rPr lang="en-US" dirty="0" smtClean="0"/>
              <a:t> – Returns transformation matrix that defines these transforms.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SECONDARYMONITOR" val="True"/>
  <p:tag name="BULLETTYPE" val="3"/>
  <p:tag name="RESPCOUNTERSTYLE" val="-1"/>
  <p:tag name="INPUTSOURCE" val="3"/>
  <p:tag name="BACKUPSESSIONS" val="True"/>
  <p:tag name="REVIEWONLY" val="False"/>
  <p:tag name="PARTICIPANTSINLEADERBOARD" val="8"/>
  <p:tag name="BUBBLESIZEVISIBLE" val="True"/>
  <p:tag name="CUSTOMGRIDBACKCOLOR" val="-32640"/>
  <p:tag name="CUSTOMCELLBACKCOLOR3" val="-16728064"/>
  <p:tag name="DISPLAYDEVICENUMBER" val="True"/>
  <p:tag name="AUTOSIZEGRID" val="True"/>
  <p:tag name="CHARTCOLORS" val="0"/>
  <p:tag name="MULTIRESPDIVISOR" val="1"/>
  <p:tag name="CORRECTPOINTVALUE" val="100"/>
  <p:tag name="ZEROBASED" val="False"/>
  <p:tag name="SHOWBARVISIBLE" val="True"/>
  <p:tag name="REQUIREPASSWORD" val="False"/>
  <p:tag name="RESPCOUNTERFORMAT" val="0"/>
  <p:tag name="NUMRESPONSES" val="10"/>
  <p:tag name="AUTOADVANCE" val="True"/>
  <p:tag name="TEAMSINLEADERBOARD" val="8"/>
  <p:tag name="BUBBLEGROUPING" val="3"/>
  <p:tag name="CUSTOMCELLBACKCOLOR2" val="-16711681"/>
  <p:tag name="DISPLAYDEVICEID" val="True"/>
  <p:tag name="GRIDPOSITION" val="1"/>
  <p:tag name="INCLUDENONRESPONDERS" val="True"/>
  <p:tag name="INCORRECTPOINTVALUE" val="0"/>
  <p:tag name="CHARTSCALE" val="True"/>
  <p:tag name="DEFAULTPORT" val="1001"/>
  <p:tag name="RESPTABLESTYLE" val="0"/>
  <p:tag name="BACKUPMAINTENANCE" val="7"/>
  <p:tag name="STDCHART" val="1"/>
  <p:tag name="DEFAULTNUMTEAMS" val="8"/>
  <p:tag name="USESCHEMECOLORS" val="True"/>
  <p:tag name="GRIDSIZE" val="{Width=800, Height=600}"/>
  <p:tag name="PARTLISTDEFAULT" val="0"/>
  <p:tag name="ADDINALWAYSLOADED" val="True"/>
  <p:tag name="ENABLEPRESENTERVPAD" val="False"/>
  <p:tag name="COUNTDOWNSECONDS" val="5"/>
  <p:tag name="ROTATIONINTERVAL" val="2"/>
  <p:tag name="BUBBLEVALUEFORMAT" val="0.0"/>
  <p:tag name="DISPLAYNAME" val="True"/>
  <p:tag name="CHARTLABELS" val="1"/>
  <p:tag name="REALTIMEBACKUP" val="False"/>
  <p:tag name="ANSWERNOWSTYLE" val="-1"/>
  <p:tag name="ALLOWDUPLICATES" val="False"/>
  <p:tag name="BUBBLENAMEVISIBLE" val="True"/>
  <p:tag name="GRIDOPACITY" val="100"/>
  <p:tag name="INCLUDEPPT" val="True"/>
  <p:tag name="EXPANDSHOWBAR" val="False"/>
  <p:tag name="CHARTVALUEFORMAT" val="0%"/>
  <p:tag name="CUSTOMCELLBACKCOLOR1" val="-256"/>
  <p:tag name="RESETCHARTS" val="True"/>
  <p:tag name="ANSWERNOWTEXT" val="Answer Now"/>
  <p:tag name="MAXRESPONDERS" val="8"/>
  <p:tag name="POLLINGCYCLE" val="2"/>
  <p:tag name="COUNTDOWNSTYLE" val="2"/>
  <p:tag name="CUSTOMCELLBACKCOLOR4" val="-65536"/>
  <p:tag name="TPVERSION" val="2006"/>
  <p:tag name="GRIDROTATIONINTERVAL" val="2"/>
  <p:tag name="AUTOUPDATEALIASES" val="True"/>
  <p:tag name="USEENTERPRISEMANAGER" val="False"/>
  <p:tag name="CUSTOMCELLFORECOLOR" val="-4144960"/>
  <p:tag name="AUTOADJUSTPARTRANGE" val="True"/>
  <p:tag name="ALLOWUSERFEEDBACK" val="True"/>
  <p:tag name="DELIMITERS" val="3.1"/>
</p:tagLst>
</file>

<file path=ppt/theme/theme1.xml><?xml version="1.0" encoding="utf-8"?>
<a:theme xmlns:a="http://schemas.openxmlformats.org/drawingml/2006/main" name="blank">
  <a:themeElements>
    <a:clrScheme name="blank 1">
      <a:dk1>
        <a:srgbClr val="CCCCCC"/>
      </a:dk1>
      <a:lt1>
        <a:srgbClr val="FFFFFF"/>
      </a:lt1>
      <a:dk2>
        <a:srgbClr val="000000"/>
      </a:dk2>
      <a:lt2>
        <a:srgbClr val="FFFFFF"/>
      </a:lt2>
      <a:accent1>
        <a:srgbClr val="00B4FF"/>
      </a:accent1>
      <a:accent2>
        <a:srgbClr val="EE5500"/>
      </a:accent2>
      <a:accent3>
        <a:srgbClr val="AAAAAA"/>
      </a:accent3>
      <a:accent4>
        <a:srgbClr val="DADADA"/>
      </a:accent4>
      <a:accent5>
        <a:srgbClr val="AAD6FF"/>
      </a:accent5>
      <a:accent6>
        <a:srgbClr val="D84C00"/>
      </a:accent6>
      <a:hlink>
        <a:srgbClr val="77BB11"/>
      </a:hlink>
      <a:folHlink>
        <a:srgbClr val="FFAA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CCCCCC"/>
        </a:dk1>
        <a:lt1>
          <a:srgbClr val="FFFFFF"/>
        </a:lt1>
        <a:dk2>
          <a:srgbClr val="000000"/>
        </a:dk2>
        <a:lt2>
          <a:srgbClr val="FFFFFF"/>
        </a:lt2>
        <a:accent1>
          <a:srgbClr val="00B4FF"/>
        </a:accent1>
        <a:accent2>
          <a:srgbClr val="EE5500"/>
        </a:accent2>
        <a:accent3>
          <a:srgbClr val="AAAAAA"/>
        </a:accent3>
        <a:accent4>
          <a:srgbClr val="DADADA"/>
        </a:accent4>
        <a:accent5>
          <a:srgbClr val="AAD6FF"/>
        </a:accent5>
        <a:accent6>
          <a:srgbClr val="D84C00"/>
        </a:accent6>
        <a:hlink>
          <a:srgbClr val="77BB11"/>
        </a:hlink>
        <a:folHlink>
          <a:srgbClr val="FFAA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6919</TotalTime>
  <Words>4277</Words>
  <Application>Microsoft Office PowerPoint</Application>
  <PresentationFormat>On-screen Show (4:3)</PresentationFormat>
  <Paragraphs>937</Paragraphs>
  <Slides>40</Slides>
  <Notes>37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blank</vt:lpstr>
      <vt:lpstr>Visio</vt:lpstr>
      <vt:lpstr>Actrix Document</vt:lpstr>
      <vt:lpstr>Slide 1</vt:lpstr>
      <vt:lpstr>Agenda</vt:lpstr>
      <vt:lpstr>Goal: Creation of a Part through API</vt:lpstr>
      <vt:lpstr>Sketches</vt:lpstr>
      <vt:lpstr>Sketches</vt:lpstr>
      <vt:lpstr>Creating Planar Sketches</vt:lpstr>
      <vt:lpstr>Sketch Entity Basics</vt:lpstr>
      <vt:lpstr>Sketch Entities</vt:lpstr>
      <vt:lpstr>Model Space and Sketch Space</vt:lpstr>
      <vt:lpstr>Sketch Geometric Constraints</vt:lpstr>
      <vt:lpstr>Sketch Dimension Constraints</vt:lpstr>
      <vt:lpstr>Sketch Creation - Example  (Create Points)</vt:lpstr>
      <vt:lpstr>Sketch Creation - Example  (UseExisting Points)</vt:lpstr>
      <vt:lpstr>Sketch Entity Creation and Edit</vt:lpstr>
      <vt:lpstr>Text in Sketches</vt:lpstr>
      <vt:lpstr>Text Box</vt:lpstr>
      <vt:lpstr>Part Features</vt:lpstr>
      <vt:lpstr>Sketch Based Features</vt:lpstr>
      <vt:lpstr>Profiles</vt:lpstr>
      <vt:lpstr>Creating Profiles</vt:lpstr>
      <vt:lpstr>Profile Object Model</vt:lpstr>
      <vt:lpstr>Feature Creation – Definition way</vt:lpstr>
      <vt:lpstr>Extrude Feature - Example</vt:lpstr>
      <vt:lpstr>Feature Creation – direct way</vt:lpstr>
      <vt:lpstr>Revolve Feature - Sample</vt:lpstr>
      <vt:lpstr>Feature Edit</vt:lpstr>
      <vt:lpstr>Local Modification Features</vt:lpstr>
      <vt:lpstr>Creating a Fillet - Example</vt:lpstr>
      <vt:lpstr>Definition and Extent Objects</vt:lpstr>
      <vt:lpstr>Paths</vt:lpstr>
      <vt:lpstr>3D Sketches</vt:lpstr>
      <vt:lpstr>3D Sketch</vt:lpstr>
      <vt:lpstr>3D Sketch - Example</vt:lpstr>
      <vt:lpstr>Sweep Features</vt:lpstr>
      <vt:lpstr>Work Features</vt:lpstr>
      <vt:lpstr>Accessing Existing Work Features</vt:lpstr>
      <vt:lpstr>Creating Work Features</vt:lpstr>
      <vt:lpstr>Querying/Editing Work Features</vt:lpstr>
      <vt:lpstr>Lab: Sketches and Features</vt:lpstr>
      <vt:lpstr>Slide 40</vt:lpstr>
    </vt:vector>
  </TitlesOfParts>
  <Company>Autodesk,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 Tinman MRD</dc:title>
  <dc:creator>Autodesk, Inc.</dc:creator>
  <cp:lastModifiedBy>liangx</cp:lastModifiedBy>
  <cp:revision>536</cp:revision>
  <dcterms:created xsi:type="dcterms:W3CDTF">2005-01-11T23:12:23Z</dcterms:created>
  <dcterms:modified xsi:type="dcterms:W3CDTF">2013-01-28T09:21:38Z</dcterms:modified>
</cp:coreProperties>
</file>